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6" r:id="rId2"/>
  </p:sldMasterIdLst>
  <p:notesMasterIdLst>
    <p:notesMasterId r:id="rId19"/>
  </p:notesMasterIdLst>
  <p:sldIdLst>
    <p:sldId id="256" r:id="rId3"/>
    <p:sldId id="274" r:id="rId4"/>
    <p:sldId id="328" r:id="rId5"/>
    <p:sldId id="329" r:id="rId6"/>
    <p:sldId id="330" r:id="rId7"/>
    <p:sldId id="341" r:id="rId8"/>
    <p:sldId id="333" r:id="rId9"/>
    <p:sldId id="335" r:id="rId10"/>
    <p:sldId id="332" r:id="rId11"/>
    <p:sldId id="342" r:id="rId12"/>
    <p:sldId id="336" r:id="rId13"/>
    <p:sldId id="337" r:id="rId14"/>
    <p:sldId id="340" r:id="rId15"/>
    <p:sldId id="338" r:id="rId16"/>
    <p:sldId id="339" r:id="rId17"/>
    <p:sldId id="327" r:id="rId18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2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FF9966"/>
    <a:srgbClr val="CC99FF"/>
    <a:srgbClr val="FEF0F8"/>
    <a:srgbClr val="BFC5C8"/>
    <a:srgbClr val="FFFFFF"/>
    <a:srgbClr val="FF0000"/>
    <a:srgbClr val="FF3300"/>
    <a:srgbClr val="887F6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438" autoAdjust="0"/>
    <p:restoredTop sz="90929"/>
  </p:normalViewPr>
  <p:slideViewPr>
    <p:cSldViewPr>
      <p:cViewPr>
        <p:scale>
          <a:sx n="100" d="100"/>
          <a:sy n="100" d="100"/>
        </p:scale>
        <p:origin x="-2130" y="-6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1814"/>
            <a:ext cx="2945659" cy="4964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" pitchFamily="-32" charset="0"/>
              </a:defRPr>
            </a:lvl1pPr>
          </a:lstStyle>
          <a:p>
            <a:pPr>
              <a:defRPr/>
            </a:pPr>
            <a:fld id="{F4E0632E-E7BD-4E05-AF52-0C3B3354D98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587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3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Macintosh%20HD:Users:bess:Library:Mail%20Downloads:" TargetMode="External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533400" y="2514600"/>
            <a:ext cx="7772400" cy="990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smtClean="0"/>
              <a:t>Click to edit Master title style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905000" y="3352800"/>
            <a:ext cx="6400800" cy="381000"/>
          </a:xfrm>
        </p:spPr>
        <p:txBody>
          <a:bodyPr/>
          <a:lstStyle>
            <a:lvl1pPr marL="0" indent="0" algn="r">
              <a:buFontTx/>
              <a:buNone/>
              <a:defRPr sz="1600">
                <a:solidFill>
                  <a:srgbClr val="FFFFFF"/>
                </a:solidFill>
              </a:defRPr>
            </a:lvl1pPr>
          </a:lstStyle>
          <a:p>
            <a:pPr lvl="0"/>
            <a:r>
              <a:rPr lang="en-GB" noProof="0" smtClean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1446213"/>
            <a:ext cx="1885950" cy="47259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446213"/>
            <a:ext cx="5505450" cy="47259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2362200"/>
            <a:ext cx="7543800" cy="3810000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7932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1558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9887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68703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7535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58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CEPT workshop, 5 April 2016</a:t>
            </a:r>
            <a:endParaRPr lang="en-US" sz="8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1050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0496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37617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3615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1751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362200"/>
            <a:ext cx="36957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914400" y="1446213"/>
            <a:ext cx="75438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Footer copy here</a:t>
            </a:r>
            <a:endParaRPr lang="en-US" sz="140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Macintosh%20HD:Users:bess:Library:Mail%20Downloads:" TargetMode="Externa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Macintosh HD:Users:bess:Library:Mail Downloads:"/>
          <p:cNvPicPr>
            <a:picLocks noChangeAspect="1" noChangeArrowheads="1"/>
          </p:cNvPicPr>
          <p:nvPr userDrawn="1"/>
        </p:nvPicPr>
        <p:blipFill>
          <a:blip r:embed="rId16" r:link="rId17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446213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2362200"/>
            <a:ext cx="7543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14400" y="6324600"/>
            <a:ext cx="2895600" cy="30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87F6E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0" r:id="rId2"/>
    <p:sldLayoutId id="2147483663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64" r:id="rId11"/>
    <p:sldLayoutId id="2147483652" r:id="rId12"/>
    <p:sldLayoutId id="2147483661" r:id="rId13"/>
    <p:sldLayoutId id="2147483665" r:id="rId14"/>
  </p:sldLayoutIdLst>
  <p:hf sldNum="0"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4F8D76-93ED-4063-B494-E145DBECB3D2}" type="datetimeFigureOut">
              <a:rPr lang="en-GB" smtClean="0"/>
              <a:t>04/04/2016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AC89BB-7DC7-42E5-8530-C1654624C8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553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700mhz.cept.org/countries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22176" y="2222376"/>
            <a:ext cx="8198296" cy="990600"/>
          </a:xfrm>
        </p:spPr>
        <p:txBody>
          <a:bodyPr/>
          <a:lstStyle/>
          <a:p>
            <a:pPr algn="ctr" eaLnBrk="1" hangingPunct="1"/>
            <a:r>
              <a:rPr lang="en-GB" dirty="0"/>
              <a:t>Major topics from ECC strategic </a:t>
            </a:r>
            <a:r>
              <a:rPr lang="en-GB" dirty="0" smtClean="0"/>
              <a:t>plan</a:t>
            </a:r>
            <a:br>
              <a:rPr lang="en-GB" dirty="0" smtClean="0"/>
            </a:br>
            <a:r>
              <a:rPr lang="en-GB" dirty="0" smtClean="0"/>
              <a:t>Spectrum issues</a:t>
            </a:r>
            <a:endParaRPr lang="en-GB" dirty="0" smtClean="0">
              <a:latin typeface="+mn-lt"/>
            </a:endParaRPr>
          </a:p>
        </p:txBody>
      </p:sp>
      <p:sp>
        <p:nvSpPr>
          <p:cNvPr id="1536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3068960"/>
            <a:ext cx="8568952" cy="381000"/>
          </a:xfrm>
        </p:spPr>
        <p:txBody>
          <a:bodyPr/>
          <a:lstStyle/>
          <a:p>
            <a:pPr eaLnBrk="1" hangingPunct="1"/>
            <a:r>
              <a:rPr lang="da-DK" sz="1400" b="1" dirty="0" smtClean="0"/>
              <a:t>Peter Faris</a:t>
            </a:r>
            <a:endParaRPr lang="da-DK" sz="1400" b="1" dirty="0"/>
          </a:p>
          <a:p>
            <a:pPr eaLnBrk="1" hangingPunct="1"/>
            <a:r>
              <a:rPr lang="en-GB" sz="1400" b="1" dirty="0" smtClean="0"/>
              <a:t>4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CEPT </a:t>
            </a:r>
            <a:r>
              <a:rPr lang="en-GB" sz="1400" b="1" dirty="0"/>
              <a:t>Workshop on European Spectrum Management and </a:t>
            </a:r>
            <a:r>
              <a:rPr lang="en-GB" sz="1400" b="1" dirty="0" smtClean="0"/>
              <a:t>Numbering</a:t>
            </a:r>
          </a:p>
          <a:p>
            <a:pPr eaLnBrk="1" hangingPunct="1"/>
            <a:r>
              <a:rPr lang="en-GB" sz="1400" b="1" dirty="0" smtClean="0"/>
              <a:t>5</a:t>
            </a:r>
            <a:r>
              <a:rPr lang="en-GB" sz="1400" b="1" baseline="30000" dirty="0" smtClean="0"/>
              <a:t>th</a:t>
            </a:r>
            <a:r>
              <a:rPr lang="en-GB" sz="1400" b="1" dirty="0" smtClean="0"/>
              <a:t> April 2016</a:t>
            </a:r>
            <a:endParaRPr lang="da-DK" sz="1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Spectrum for 5G - Additional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dirty="0" smtClean="0"/>
              <a:t>WRC-15 identified the following frequency ranges to be studied for future wireless broadband usage (including 5G):</a:t>
            </a:r>
          </a:p>
          <a:p>
            <a:pPr lvl="1">
              <a:buClr>
                <a:srgbClr val="FF0000"/>
              </a:buClr>
            </a:pPr>
            <a:r>
              <a:rPr lang="en-US" sz="1800" dirty="0"/>
              <a:t>24.25-27.5 </a:t>
            </a:r>
            <a:r>
              <a:rPr lang="en-US" sz="1800" dirty="0" smtClean="0"/>
              <a:t>GHz</a:t>
            </a:r>
          </a:p>
          <a:p>
            <a:pPr lvl="1">
              <a:buClr>
                <a:srgbClr val="FF0000"/>
              </a:buClr>
            </a:pPr>
            <a:r>
              <a:rPr lang="en-US" sz="1800" dirty="0"/>
              <a:t>31.8-33.4 GHz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/>
              <a:t>37-43.5</a:t>
            </a:r>
            <a:r>
              <a:rPr lang="en-US" sz="1800" dirty="0"/>
              <a:t> </a:t>
            </a:r>
            <a:r>
              <a:rPr lang="en-US" sz="1800" dirty="0" smtClean="0"/>
              <a:t>GHz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/>
              <a:t>45.5-50.2</a:t>
            </a:r>
            <a:r>
              <a:rPr lang="en-US" sz="1800" dirty="0"/>
              <a:t> </a:t>
            </a:r>
            <a:r>
              <a:rPr lang="en-US" sz="1800" dirty="0" smtClean="0"/>
              <a:t>GHz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/>
              <a:t>50.4-52.6</a:t>
            </a:r>
            <a:r>
              <a:rPr lang="en-US" sz="1800" dirty="0"/>
              <a:t> </a:t>
            </a:r>
            <a:r>
              <a:rPr lang="en-US" sz="1800" dirty="0" smtClean="0"/>
              <a:t>GHz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/>
              <a:t>66-76</a:t>
            </a:r>
            <a:r>
              <a:rPr lang="en-US" sz="1800" dirty="0"/>
              <a:t> </a:t>
            </a:r>
            <a:r>
              <a:rPr lang="en-US" sz="1800" dirty="0" smtClean="0"/>
              <a:t>GHz</a:t>
            </a:r>
          </a:p>
          <a:p>
            <a:pPr lvl="1">
              <a:buClr>
                <a:srgbClr val="FF0000"/>
              </a:buClr>
            </a:pPr>
            <a:r>
              <a:rPr lang="en-US" sz="1800" dirty="0" smtClean="0"/>
              <a:t>81-86</a:t>
            </a:r>
            <a:r>
              <a:rPr lang="en-US" sz="1800" dirty="0"/>
              <a:t> </a:t>
            </a:r>
            <a:r>
              <a:rPr lang="en-US" sz="1800" dirty="0" smtClean="0"/>
              <a:t>GHz</a:t>
            </a:r>
            <a:endParaRPr lang="en-GB" sz="1800" dirty="0" smtClean="0"/>
          </a:p>
          <a:p>
            <a:pPr>
              <a:buClr>
                <a:srgbClr val="FF0000"/>
              </a:buClr>
            </a:pPr>
            <a:r>
              <a:rPr lang="da-DK" dirty="0" smtClean="0"/>
              <a:t>Compatibility studies with other systems in these and adjacent bands will be considered under Agenda Item 1.13 in WRC-19</a:t>
            </a:r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3" name="AutoShape 2" descr="Image result for 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0" name="Picture 6" descr="http://www.marcus-spectrum.com/Blog/files/wrc-ra-2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284983"/>
            <a:ext cx="3905250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imt-advanc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96641"/>
            <a:ext cx="1522598" cy="97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429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rcrwireless.com/wp-content/uploads/2016/02/5G-phone-alter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582525"/>
            <a:ext cx="2177480" cy="128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Spectrum for 5G – ECC activites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74441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dirty="0" smtClean="0"/>
              <a:t>ECC PT1 has started work to participate in the ITU-R activities (through WP 5D)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Work is at an early stage, and is focussing on technical requirements and evaluation methods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5G technology developments will be considered at the upcoming meetings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CPG-19 has not yet decided on how work on 5G issues will be organised for CEPT preparation for WRC-19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Other issues, such as infrastructure, numbering and backhaul requirements will also need to be considered </a:t>
            </a: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852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MART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110" y="3031625"/>
            <a:ext cx="1489506" cy="1315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michiganmobilemusings.files.wordpress.com/2011/10/m2m-general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972356"/>
            <a:ext cx="1705530" cy="174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Spectrum needs for short range devices and the Internet of Things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dirty="0" smtClean="0"/>
              <a:t>There is an ongoing need to provide spectrum for short range devices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Applications include: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Smart energy grids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Smart meters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Intelligent Transport Systems (</a:t>
            </a:r>
            <a:r>
              <a:rPr lang="da-DK" b="1" dirty="0" smtClean="0">
                <a:solidFill>
                  <a:srgbClr val="333399"/>
                </a:solidFill>
              </a:rPr>
              <a:t>ITS</a:t>
            </a:r>
            <a:r>
              <a:rPr lang="da-DK" dirty="0" smtClean="0"/>
              <a:t>)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The ‘Internet of Things’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Machine to Machine Communications (</a:t>
            </a:r>
            <a:r>
              <a:rPr lang="da-DK" b="1" dirty="0" smtClean="0">
                <a:solidFill>
                  <a:srgbClr val="333399"/>
                </a:solidFill>
              </a:rPr>
              <a:t>M2M</a:t>
            </a:r>
            <a:r>
              <a:rPr lang="da-DK" dirty="0" smtClean="0"/>
              <a:t>)</a:t>
            </a: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8" name="Picture 10" descr="http://www.3g.co.uk/g_phones/large/internet-of-things-everything-you-need-to-kno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805" y="3235255"/>
            <a:ext cx="2259251" cy="163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Image result for machine 2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152" name="Picture 8" descr="http://www.tech-faq.com/wp-content/uploads/Intelligent-Transportation-Systems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5404554"/>
            <a:ext cx="2304256" cy="1424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228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Spectrum needs for short range devices and the Internet of Things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1600" dirty="0" smtClean="0"/>
              <a:t>The ECC recently developed band plans for </a:t>
            </a:r>
            <a:r>
              <a:rPr lang="da-DK" sz="1600" b="1" dirty="0" smtClean="0">
                <a:solidFill>
                  <a:srgbClr val="333399"/>
                </a:solidFill>
              </a:rPr>
              <a:t>870-876 MHz </a:t>
            </a:r>
            <a:r>
              <a:rPr lang="da-DK" sz="1600" dirty="0" smtClean="0"/>
              <a:t>and </a:t>
            </a:r>
            <a:r>
              <a:rPr lang="da-DK" sz="1600" b="1" dirty="0" smtClean="0">
                <a:solidFill>
                  <a:srgbClr val="333399"/>
                </a:solidFill>
              </a:rPr>
              <a:t>915-921 MHz </a:t>
            </a:r>
            <a:r>
              <a:rPr lang="da-DK" sz="1600" dirty="0" smtClean="0"/>
              <a:t>to enable administrations to make spectrum available for SRD</a:t>
            </a:r>
          </a:p>
          <a:p>
            <a:pPr>
              <a:buClr>
                <a:srgbClr val="FF0000"/>
              </a:buClr>
            </a:pPr>
            <a:r>
              <a:rPr lang="da-DK" sz="1600" dirty="0" smtClean="0"/>
              <a:t>The ECC will continue to respond to industry demand by identifying common frequency bands for SRDs under appropriate sharing regimes (e.g. </a:t>
            </a:r>
            <a:r>
              <a:rPr lang="da-DK" sz="1600" b="1" dirty="0" smtClean="0">
                <a:solidFill>
                  <a:srgbClr val="333399"/>
                </a:solidFill>
              </a:rPr>
              <a:t>1900-1920 MHz</a:t>
            </a:r>
            <a:r>
              <a:rPr lang="da-DK" sz="1600" dirty="0" smtClean="0"/>
              <a:t>)</a:t>
            </a:r>
          </a:p>
          <a:p>
            <a:pPr lvl="1">
              <a:buClr>
                <a:srgbClr val="FF0000"/>
              </a:buClr>
            </a:pPr>
            <a:endParaRPr lang="da-DK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2" name="AutoShape 4" descr="Image result for machine 2 mach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 bwMode="auto">
          <a:xfrm>
            <a:off x="251520" y="4060772"/>
            <a:ext cx="4460477" cy="2025355"/>
            <a:chOff x="3048" y="24636"/>
            <a:chExt cx="83976" cy="41275"/>
          </a:xfrm>
        </p:grpSpPr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14044" y="33982"/>
              <a:ext cx="56130" cy="4435"/>
            </a:xfrm>
            <a:prstGeom prst="rect">
              <a:avLst/>
            </a:prstGeom>
            <a:solidFill>
              <a:srgbClr val="F7964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25mW 1% DC ≤600 kHz (ERC Rec 70-03 Annex 1)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4044" y="38417"/>
              <a:ext cx="63273" cy="4111"/>
            </a:xfrm>
            <a:prstGeom prst="rect">
              <a:avLst/>
            </a:prstGeom>
            <a:solidFill>
              <a:srgbClr val="FDE9D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 lnSpcReduction="10000"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25mW 0.1% DC ≤200 kHz (ERC Rec 70-03 Annex 1)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044" y="51642"/>
              <a:ext cx="63340" cy="2155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 fontScale="25000" lnSpcReduction="20000"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GB" sz="10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210" y="53797"/>
              <a:ext cx="363" cy="6227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GB" sz="10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 flipH="1">
              <a:off x="62272" y="53797"/>
              <a:ext cx="457" cy="6227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GB" sz="10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69811" y="53797"/>
              <a:ext cx="363" cy="6227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GB" sz="10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77021" y="53797"/>
              <a:ext cx="363" cy="6227"/>
            </a:xfrm>
            <a:prstGeom prst="rect">
              <a:avLst/>
            </a:prstGeom>
            <a:solidFill>
              <a:srgbClr val="BFBFB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/>
            </a:bodyPr>
            <a:lstStyle/>
            <a:p>
              <a:pPr>
                <a:spcAft>
                  <a:spcPts val="0"/>
                </a:spcAft>
              </a:pPr>
              <a:r>
                <a:rPr lang="en-US" sz="800">
                  <a:effectLst/>
                  <a:latin typeface="Arial"/>
                  <a:ea typeface="Times New Roman"/>
                  <a:cs typeface="Times New Roman"/>
                </a:rPr>
                <a:t> </a:t>
              </a:r>
              <a:endParaRPr lang="en-GB" sz="10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18" name="TextBox 22"/>
            <p:cNvSpPr txBox="1">
              <a:spLocks noChangeArrowheads="1"/>
            </p:cNvSpPr>
            <p:nvPr/>
          </p:nvSpPr>
          <p:spPr bwMode="auto">
            <a:xfrm>
              <a:off x="11431" y="60254"/>
              <a:ext cx="6408" cy="50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rmAutofit fontScale="77500" lnSpcReduction="20000"/>
            </a:bodyPr>
            <a:lstStyle/>
            <a:p>
              <a:pPr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870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MHz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19" name="TextBox 30"/>
            <p:cNvSpPr txBox="1">
              <a:spLocks noChangeArrowheads="1"/>
            </p:cNvSpPr>
            <p:nvPr/>
          </p:nvSpPr>
          <p:spPr bwMode="auto">
            <a:xfrm>
              <a:off x="59113" y="60661"/>
              <a:ext cx="7231" cy="5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rmAutofit fontScale="77500" lnSpcReduction="20000"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875.6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MHz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0" name="TextBox 31"/>
            <p:cNvSpPr txBox="1">
              <a:spLocks noChangeArrowheads="1"/>
            </p:cNvSpPr>
            <p:nvPr/>
          </p:nvSpPr>
          <p:spPr bwMode="auto">
            <a:xfrm>
              <a:off x="66491" y="60131"/>
              <a:ext cx="7367" cy="5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6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875.8 MHz</a:t>
              </a:r>
              <a:endParaRPr lang="en-GB" sz="9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1" name="TextBox 33"/>
            <p:cNvSpPr txBox="1">
              <a:spLocks noChangeArrowheads="1"/>
            </p:cNvSpPr>
            <p:nvPr/>
          </p:nvSpPr>
          <p:spPr bwMode="auto">
            <a:xfrm>
              <a:off x="74512" y="60730"/>
              <a:ext cx="6211" cy="50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rmAutofit fontScale="77500" lnSpcReduction="20000"/>
            </a:bodyPr>
            <a:lstStyle/>
            <a:p>
              <a:pPr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876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>
                <a:spcAft>
                  <a:spcPts val="0"/>
                </a:spcAft>
              </a:pPr>
              <a:r>
                <a:rPr lang="en-GB" sz="800" kern="1200" dirty="0" smtClean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MHz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46155" y="42554"/>
              <a:ext cx="31229" cy="9088"/>
            </a:xfrm>
            <a:prstGeom prst="rect">
              <a:avLst/>
            </a:prstGeom>
            <a:solidFill>
              <a:srgbClr val="C0504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ER-GSM 873-876 MHz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3048" y="42528"/>
              <a:ext cx="10996" cy="9114"/>
            </a:xfrm>
            <a:prstGeom prst="rect">
              <a:avLst/>
            </a:prstGeom>
            <a:solidFill>
              <a:srgbClr val="9BBB5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kern="120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SRD</a:t>
              </a:r>
              <a:endParaRPr lang="en-GB" sz="120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77384" y="42528"/>
              <a:ext cx="9640" cy="9114"/>
            </a:xfrm>
            <a:prstGeom prst="rect">
              <a:avLst/>
            </a:prstGeom>
            <a:gradFill rotWithShape="1">
              <a:gsLst>
                <a:gs pos="0">
                  <a:srgbClr val="2C5D98"/>
                </a:gs>
                <a:gs pos="80000">
                  <a:srgbClr val="3C7BC7"/>
                </a:gs>
                <a:gs pos="100000">
                  <a:srgbClr val="3A7CCB"/>
                </a:gs>
              </a:gsLst>
              <a:lin ang="16200000"/>
            </a:gradFill>
            <a:ln w="9525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 lnSpcReduction="10000"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12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R-GSM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4044" y="24636"/>
              <a:ext cx="48685" cy="4911"/>
            </a:xfrm>
            <a:prstGeom prst="rect">
              <a:avLst/>
            </a:prstGeom>
            <a:gradFill rotWithShape="1">
              <a:gsLst>
                <a:gs pos="0">
                  <a:srgbClr val="4F81BD"/>
                </a:gs>
                <a:gs pos="100000">
                  <a:srgbClr val="A7BFDE"/>
                </a:gs>
              </a:gsLst>
              <a:lin ang="16200000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 fontScale="55000" lnSpcReduction="20000"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500 </a:t>
              </a:r>
              <a:r>
                <a:rPr lang="en-GB" sz="800" kern="1200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mW</a:t>
              </a: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 (with APC), ≤200 kHz Up to 2.5% DC Metropolitan/Rural Area Networks.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Up to 10% DC for Network Relay Points 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(subject to individual license)(ERC Rec 70-03 Annex 2)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14044" y="29547"/>
              <a:ext cx="56130" cy="4435"/>
            </a:xfrm>
            <a:prstGeom prst="rect">
              <a:avLst/>
            </a:prstGeom>
            <a:solidFill>
              <a:srgbClr val="4BACC6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000000">
                  <a:alpha val="34999"/>
                </a:srgbClr>
              </a:outerShdw>
            </a:effectLst>
          </p:spPr>
          <p:txBody>
            <a:bodyPr rot="0" vert="horz" wrap="square" lIns="91440" tIns="45720" rIns="91440" bIns="45720" anchor="ctr" anchorCtr="0" upright="1">
              <a:normAutofit fontScale="47500" lnSpcReduction="20000"/>
            </a:bodyPr>
            <a:lstStyle/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500 </a:t>
              </a:r>
              <a:r>
                <a:rPr lang="en-GB" sz="800" kern="1200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mW</a:t>
              </a: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 (with APC),</a:t>
              </a:r>
              <a:r>
                <a:rPr lang="en-GB" sz="1200" dirty="0">
                  <a:effectLst/>
                  <a:latin typeface="Times New Roman"/>
                  <a:ea typeface="Times New Roman"/>
                </a:rPr>
                <a:t> </a:t>
              </a: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≤500 kHz,  0.1 % DC TTT Vehicle to Vehicle only (ERC Rec 70-03 Annex 5)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100 </a:t>
              </a:r>
              <a:r>
                <a:rPr lang="en-GB" sz="800" kern="1200" dirty="0" err="1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mW</a:t>
              </a:r>
              <a:r>
                <a:rPr lang="en-GB" sz="800" kern="1200" dirty="0">
                  <a:solidFill>
                    <a:srgbClr val="000000"/>
                  </a:solidFill>
                  <a:effectLst/>
                  <a:latin typeface="Calibri"/>
                  <a:ea typeface="Times New Roman"/>
                </a:rPr>
                <a:t> (with APC) 0.1% DC TTT in vehicle only (ERC Rec 70-03 Annex 5)</a:t>
              </a:r>
              <a:endParaRPr lang="en-GB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148405" y="3485152"/>
            <a:ext cx="3515730" cy="2413556"/>
            <a:chOff x="4721980" y="3445240"/>
            <a:chExt cx="3515730" cy="2413556"/>
          </a:xfrm>
        </p:grpSpPr>
        <p:grpSp>
          <p:nvGrpSpPr>
            <p:cNvPr id="27" name="Group 26"/>
            <p:cNvGrpSpPr>
              <a:grpSpLocks noChangeAspect="1"/>
            </p:cNvGrpSpPr>
            <p:nvPr/>
          </p:nvGrpSpPr>
          <p:grpSpPr bwMode="auto">
            <a:xfrm>
              <a:off x="4721980" y="3445240"/>
              <a:ext cx="3515730" cy="2413556"/>
              <a:chOff x="3048" y="5638"/>
              <a:chExt cx="83976" cy="60087"/>
            </a:xfrm>
          </p:grpSpPr>
          <p:sp>
            <p:nvSpPr>
              <p:cNvPr id="28" name="Rectangle 27"/>
              <p:cNvSpPr>
                <a:spLocks noChangeArrowheads="1"/>
              </p:cNvSpPr>
              <p:nvPr/>
            </p:nvSpPr>
            <p:spPr bwMode="auto">
              <a:xfrm>
                <a:off x="25646" y="10091"/>
                <a:ext cx="4214" cy="23891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29" name="Rectangle 28"/>
              <p:cNvSpPr>
                <a:spLocks noChangeArrowheads="1"/>
              </p:cNvSpPr>
              <p:nvPr/>
            </p:nvSpPr>
            <p:spPr bwMode="auto">
              <a:xfrm>
                <a:off x="16282" y="33982"/>
                <a:ext cx="59041" cy="4435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 fontScale="775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8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25 mW 1% DC Per 600 kHz channel. Channel bandwidth ≤ 600 kHz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0" name="Rectangle 29"/>
              <p:cNvSpPr>
                <a:spLocks noChangeArrowheads="1"/>
              </p:cNvSpPr>
              <p:nvPr/>
            </p:nvSpPr>
            <p:spPr bwMode="auto">
              <a:xfrm>
                <a:off x="38271" y="10091"/>
                <a:ext cx="4214" cy="23891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50912" y="10091"/>
                <a:ext cx="4213" cy="23891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2" name="Rectangle 31"/>
              <p:cNvSpPr>
                <a:spLocks noChangeArrowheads="1"/>
              </p:cNvSpPr>
              <p:nvPr/>
            </p:nvSpPr>
            <p:spPr bwMode="auto">
              <a:xfrm>
                <a:off x="63677" y="10091"/>
                <a:ext cx="4214" cy="23891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14043" y="38414"/>
                <a:ext cx="63341" cy="4109"/>
              </a:xfrm>
              <a:prstGeom prst="rect">
                <a:avLst/>
              </a:prstGeom>
              <a:solidFill>
                <a:srgbClr val="FDE9D9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 fontScale="775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8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25 mW 0.1% DC Per 200 kHz channel. Channel bandwidth ≤ 200 kHz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34" name="Rectangle 33"/>
              <p:cNvSpPr>
                <a:spLocks noChangeArrowheads="1"/>
              </p:cNvSpPr>
              <p:nvPr/>
            </p:nvSpPr>
            <p:spPr bwMode="auto">
              <a:xfrm>
                <a:off x="14210" y="51642"/>
                <a:ext cx="63174" cy="2155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 fontScale="2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14044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36" name="Rectangle 35"/>
              <p:cNvSpPr>
                <a:spLocks noChangeArrowheads="1"/>
              </p:cNvSpPr>
              <p:nvPr/>
            </p:nvSpPr>
            <p:spPr bwMode="auto">
              <a:xfrm flipH="1">
                <a:off x="17919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25646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38" name="Rectangle 37"/>
              <p:cNvSpPr>
                <a:spLocks noChangeArrowheads="1"/>
              </p:cNvSpPr>
              <p:nvPr/>
            </p:nvSpPr>
            <p:spPr bwMode="auto">
              <a:xfrm>
                <a:off x="29911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38338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0" name="Rectangle 39"/>
              <p:cNvSpPr>
                <a:spLocks noChangeArrowheads="1"/>
              </p:cNvSpPr>
              <p:nvPr/>
            </p:nvSpPr>
            <p:spPr bwMode="auto">
              <a:xfrm>
                <a:off x="42552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1" name="Rectangle 40"/>
              <p:cNvSpPr>
                <a:spLocks noChangeArrowheads="1"/>
              </p:cNvSpPr>
              <p:nvPr/>
            </p:nvSpPr>
            <p:spPr bwMode="auto">
              <a:xfrm>
                <a:off x="50979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2" name="Rectangle 41"/>
              <p:cNvSpPr>
                <a:spLocks noChangeArrowheads="1"/>
              </p:cNvSpPr>
              <p:nvPr/>
            </p:nvSpPr>
            <p:spPr bwMode="auto">
              <a:xfrm>
                <a:off x="55192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3" name="Rectangle 42"/>
              <p:cNvSpPr>
                <a:spLocks noChangeArrowheads="1"/>
              </p:cNvSpPr>
              <p:nvPr/>
            </p:nvSpPr>
            <p:spPr bwMode="auto">
              <a:xfrm>
                <a:off x="63620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4" name="Rectangle 43"/>
              <p:cNvSpPr>
                <a:spLocks noChangeArrowheads="1"/>
              </p:cNvSpPr>
              <p:nvPr/>
            </p:nvSpPr>
            <p:spPr bwMode="auto">
              <a:xfrm>
                <a:off x="67833" y="53851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5" name="Rectangle 44"/>
              <p:cNvSpPr>
                <a:spLocks noChangeArrowheads="1"/>
              </p:cNvSpPr>
              <p:nvPr/>
            </p:nvSpPr>
            <p:spPr bwMode="auto">
              <a:xfrm>
                <a:off x="76285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6" name="Rectangle 45"/>
              <p:cNvSpPr>
                <a:spLocks noChangeArrowheads="1"/>
              </p:cNvSpPr>
              <p:nvPr/>
            </p:nvSpPr>
            <p:spPr bwMode="auto">
              <a:xfrm>
                <a:off x="77384" y="53797"/>
                <a:ext cx="363" cy="6227"/>
              </a:xfrm>
              <a:prstGeom prst="rect">
                <a:avLst/>
              </a:prstGeom>
              <a:solidFill>
                <a:srgbClr val="BFBFB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1000">
                    <a:effectLst/>
                    <a:latin typeface="Arial"/>
                    <a:ea typeface="Times New Roman"/>
                    <a:cs typeface="Times New Roman"/>
                  </a:rPr>
                  <a:t> </a:t>
                </a:r>
                <a:endParaRPr lang="en-GB" sz="10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sp>
            <p:nvSpPr>
              <p:cNvPr id="47" name="TextBox 38"/>
              <p:cNvSpPr txBox="1">
                <a:spLocks noChangeArrowheads="1"/>
              </p:cNvSpPr>
              <p:nvPr/>
            </p:nvSpPr>
            <p:spPr bwMode="auto">
              <a:xfrm>
                <a:off x="10625" y="60252"/>
                <a:ext cx="7060" cy="34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2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16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915MHz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8" name="TextBox 39"/>
              <p:cNvSpPr txBox="1">
                <a:spLocks noChangeArrowheads="1"/>
              </p:cNvSpPr>
              <p:nvPr/>
            </p:nvSpPr>
            <p:spPr bwMode="auto">
              <a:xfrm>
                <a:off x="14669" y="59897"/>
                <a:ext cx="7156" cy="34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915.3 MHz</a:t>
                </a:r>
                <a:endParaRPr lang="en-GB" sz="5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49" name="TextBox 40"/>
              <p:cNvSpPr txBox="1">
                <a:spLocks noChangeArrowheads="1"/>
              </p:cNvSpPr>
              <p:nvPr/>
            </p:nvSpPr>
            <p:spPr bwMode="auto">
              <a:xfrm>
                <a:off x="22809" y="60252"/>
                <a:ext cx="7465" cy="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916.1 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0" name="TextBox 41"/>
              <p:cNvSpPr txBox="1">
                <a:spLocks noChangeArrowheads="1"/>
              </p:cNvSpPr>
              <p:nvPr/>
            </p:nvSpPr>
            <p:spPr bwMode="auto">
              <a:xfrm>
                <a:off x="27199" y="60248"/>
                <a:ext cx="8426" cy="5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916.5 MHz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1" name="TextBox 42"/>
              <p:cNvSpPr txBox="1">
                <a:spLocks noChangeArrowheads="1"/>
              </p:cNvSpPr>
              <p:nvPr/>
            </p:nvSpPr>
            <p:spPr bwMode="auto">
              <a:xfrm>
                <a:off x="35625" y="60248"/>
                <a:ext cx="7289" cy="5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917.3 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2" name="TextBox 43"/>
              <p:cNvSpPr txBox="1">
                <a:spLocks noChangeArrowheads="1"/>
              </p:cNvSpPr>
              <p:nvPr/>
            </p:nvSpPr>
            <p:spPr bwMode="auto">
              <a:xfrm>
                <a:off x="40025" y="60252"/>
                <a:ext cx="8241" cy="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917.7 MHz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3" name="TextBox 44"/>
              <p:cNvSpPr txBox="1">
                <a:spLocks noChangeArrowheads="1"/>
              </p:cNvSpPr>
              <p:nvPr/>
            </p:nvSpPr>
            <p:spPr bwMode="auto">
              <a:xfrm>
                <a:off x="48266" y="60252"/>
                <a:ext cx="7289" cy="54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918.5 MHz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4" name="TextBox 45"/>
              <p:cNvSpPr txBox="1">
                <a:spLocks noChangeArrowheads="1"/>
              </p:cNvSpPr>
              <p:nvPr/>
            </p:nvSpPr>
            <p:spPr bwMode="auto">
              <a:xfrm>
                <a:off x="52665" y="60252"/>
                <a:ext cx="8064" cy="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918.9 MHz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5" name="TextBox 46"/>
              <p:cNvSpPr txBox="1">
                <a:spLocks noChangeArrowheads="1"/>
              </p:cNvSpPr>
              <p:nvPr/>
            </p:nvSpPr>
            <p:spPr bwMode="auto">
              <a:xfrm>
                <a:off x="60729" y="60243"/>
                <a:ext cx="7104" cy="5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919.7 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6" name="TextBox 47"/>
              <p:cNvSpPr txBox="1">
                <a:spLocks noChangeArrowheads="1"/>
              </p:cNvSpPr>
              <p:nvPr/>
            </p:nvSpPr>
            <p:spPr bwMode="auto">
              <a:xfrm>
                <a:off x="65482" y="60252"/>
                <a:ext cx="7942" cy="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920.1 MHz</a:t>
                </a:r>
                <a:endParaRPr lang="en-GB" sz="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7" name="TextBox 48"/>
              <p:cNvSpPr txBox="1">
                <a:spLocks noChangeArrowheads="1"/>
              </p:cNvSpPr>
              <p:nvPr/>
            </p:nvSpPr>
            <p:spPr bwMode="auto">
              <a:xfrm>
                <a:off x="71581" y="59969"/>
                <a:ext cx="7958" cy="52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920.9 MHz</a:t>
                </a:r>
                <a:endParaRPr lang="en-GB" sz="5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8" name="TextBox 49"/>
              <p:cNvSpPr txBox="1">
                <a:spLocks noChangeArrowheads="1"/>
              </p:cNvSpPr>
              <p:nvPr/>
            </p:nvSpPr>
            <p:spPr bwMode="auto">
              <a:xfrm>
                <a:off x="75323" y="60370"/>
                <a:ext cx="8433" cy="5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55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921 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59" name="Rectangle 58"/>
              <p:cNvSpPr>
                <a:spLocks noChangeArrowheads="1"/>
              </p:cNvSpPr>
              <p:nvPr/>
            </p:nvSpPr>
            <p:spPr bwMode="auto">
              <a:xfrm>
                <a:off x="46155" y="42554"/>
                <a:ext cx="31229" cy="9114"/>
              </a:xfrm>
              <a:prstGeom prst="rect">
                <a:avLst/>
              </a:prstGeom>
              <a:solidFill>
                <a:srgbClr val="C0504D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 fontScale="775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ER-GSM (base stations)</a:t>
                </a:r>
                <a:b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</a:b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918-921 MHz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0" name="Rectangle 59"/>
              <p:cNvSpPr>
                <a:spLocks noChangeArrowheads="1"/>
              </p:cNvSpPr>
              <p:nvPr/>
            </p:nvSpPr>
            <p:spPr bwMode="auto">
              <a:xfrm>
                <a:off x="3048" y="42528"/>
                <a:ext cx="10996" cy="9114"/>
              </a:xfrm>
              <a:prstGeom prst="rect">
                <a:avLst/>
              </a:prstGeom>
              <a:solidFill>
                <a:srgbClr val="9BBB5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 fontScale="550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GSM mobile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1" name="Rectangle 60"/>
              <p:cNvSpPr>
                <a:spLocks noChangeArrowheads="1"/>
              </p:cNvSpPr>
              <p:nvPr/>
            </p:nvSpPr>
            <p:spPr bwMode="auto">
              <a:xfrm>
                <a:off x="77384" y="42528"/>
                <a:ext cx="9640" cy="9114"/>
              </a:xfrm>
              <a:prstGeom prst="rect">
                <a:avLst/>
              </a:prstGeom>
              <a:gradFill rotWithShape="1">
                <a:gsLst>
                  <a:gs pos="0">
                    <a:srgbClr val="2C5D98"/>
                  </a:gs>
                  <a:gs pos="80000">
                    <a:srgbClr val="3C7BC7"/>
                  </a:gs>
                  <a:gs pos="100000">
                    <a:srgbClr val="3A7CCB"/>
                  </a:gs>
                </a:gsLst>
                <a:lin ang="16200000"/>
              </a:gradFill>
              <a:ln w="9525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rmAutofit fontScale="700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1200" kern="120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R-GSM</a:t>
                </a:r>
                <a:endParaRPr lang="en-GB" sz="120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2" name="Rectangle 61"/>
              <p:cNvSpPr>
                <a:spLocks noChangeArrowheads="1"/>
              </p:cNvSpPr>
              <p:nvPr/>
            </p:nvSpPr>
            <p:spPr bwMode="auto">
              <a:xfrm>
                <a:off x="4626" y="29190"/>
                <a:ext cx="10869" cy="4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40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200 kHz of low DC safe haven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3" name="Rectangle 62"/>
              <p:cNvSpPr>
                <a:spLocks noChangeArrowheads="1"/>
              </p:cNvSpPr>
              <p:nvPr/>
            </p:nvSpPr>
            <p:spPr bwMode="auto">
              <a:xfrm>
                <a:off x="77208" y="29190"/>
                <a:ext cx="9816" cy="47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40000" lnSpcReduction="20000"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200 kHz Low DC safe haven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>
                <a:off x="11223" y="33982"/>
                <a:ext cx="4272" cy="4435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65" name="Straight Arrow Connector 64"/>
              <p:cNvCxnSpPr/>
              <p:nvPr/>
            </p:nvCxnSpPr>
            <p:spPr bwMode="auto">
              <a:xfrm flipH="1">
                <a:off x="76648" y="33982"/>
                <a:ext cx="4774" cy="4435"/>
              </a:xfrm>
              <a:prstGeom prst="straightConnector1">
                <a:avLst/>
              </a:prstGeom>
              <a:noFill/>
              <a:ln w="25400">
                <a:solidFill>
                  <a:srgbClr val="4F81BD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000000">
                    <a:alpha val="37999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6" name="Rectangle 65"/>
              <p:cNvSpPr>
                <a:spLocks noChangeArrowheads="1"/>
              </p:cNvSpPr>
              <p:nvPr/>
            </p:nvSpPr>
            <p:spPr bwMode="auto">
              <a:xfrm>
                <a:off x="20602" y="5638"/>
                <a:ext cx="13195" cy="4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625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CF 916.3 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7" name="Rectangle 66"/>
              <p:cNvSpPr>
                <a:spLocks noChangeArrowheads="1"/>
              </p:cNvSpPr>
              <p:nvPr/>
            </p:nvSpPr>
            <p:spPr bwMode="auto">
              <a:xfrm>
                <a:off x="32960" y="5739"/>
                <a:ext cx="14130" cy="5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625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CF 917.5 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8" name="Rectangle 67"/>
              <p:cNvSpPr>
                <a:spLocks noChangeArrowheads="1"/>
              </p:cNvSpPr>
              <p:nvPr/>
            </p:nvSpPr>
            <p:spPr bwMode="auto">
              <a:xfrm>
                <a:off x="45945" y="6031"/>
                <a:ext cx="13529" cy="4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rmAutofit fontScale="62500" lnSpcReduction="20000"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8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CF 918.7 MHz</a:t>
                </a:r>
                <a:endParaRPr lang="en-GB" sz="12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69" name="Rectangle 68"/>
              <p:cNvSpPr>
                <a:spLocks noChangeArrowheads="1"/>
              </p:cNvSpPr>
              <p:nvPr/>
            </p:nvSpPr>
            <p:spPr bwMode="auto">
              <a:xfrm>
                <a:off x="58809" y="5993"/>
                <a:ext cx="13950" cy="48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en-GB" sz="5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CF 919.9 MHz</a:t>
                </a:r>
                <a:endParaRPr lang="en-GB" sz="8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0" name="Rectangle 69"/>
              <p:cNvSpPr>
                <a:spLocks noChangeArrowheads="1"/>
              </p:cNvSpPr>
              <p:nvPr/>
            </p:nvSpPr>
            <p:spPr bwMode="auto">
              <a:xfrm>
                <a:off x="17219" y="29190"/>
                <a:ext cx="8427" cy="4792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RFID tag return</a:t>
                </a:r>
                <a:endParaRPr lang="en-GB" sz="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1" name="Rectangle 70"/>
              <p:cNvSpPr>
                <a:spLocks noChangeArrowheads="1"/>
              </p:cNvSpPr>
              <p:nvPr/>
            </p:nvSpPr>
            <p:spPr bwMode="auto">
              <a:xfrm>
                <a:off x="29844" y="29190"/>
                <a:ext cx="8427" cy="4792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RFID tag return</a:t>
                </a:r>
                <a:endParaRPr lang="en-GB" sz="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2" name="Rectangle 71"/>
              <p:cNvSpPr>
                <a:spLocks noChangeArrowheads="1"/>
              </p:cNvSpPr>
              <p:nvPr/>
            </p:nvSpPr>
            <p:spPr bwMode="auto">
              <a:xfrm>
                <a:off x="42552" y="29190"/>
                <a:ext cx="8427" cy="4792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RFID tag return</a:t>
                </a:r>
                <a:endParaRPr lang="en-GB" sz="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3" name="Rectangle 72"/>
              <p:cNvSpPr>
                <a:spLocks noChangeArrowheads="1"/>
              </p:cNvSpPr>
              <p:nvPr/>
            </p:nvSpPr>
            <p:spPr bwMode="auto">
              <a:xfrm>
                <a:off x="55125" y="29190"/>
                <a:ext cx="8428" cy="4792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RFID tag return</a:t>
                </a:r>
                <a:endParaRPr lang="en-GB" sz="600" dirty="0">
                  <a:effectLst/>
                  <a:latin typeface="Times New Roman"/>
                  <a:ea typeface="Times New Roman"/>
                </a:endParaRPr>
              </a:p>
            </p:txBody>
          </p:sp>
          <p:sp>
            <p:nvSpPr>
              <p:cNvPr id="74" name="Rectangle 73"/>
              <p:cNvSpPr>
                <a:spLocks noChangeArrowheads="1"/>
              </p:cNvSpPr>
              <p:nvPr/>
            </p:nvSpPr>
            <p:spPr bwMode="auto">
              <a:xfrm>
                <a:off x="67833" y="29190"/>
                <a:ext cx="8427" cy="4792"/>
              </a:xfrm>
              <a:prstGeom prst="rect">
                <a:avLst/>
              </a:prstGeom>
              <a:gradFill rotWithShape="1">
                <a:gsLst>
                  <a:gs pos="0">
                    <a:srgbClr val="4F81BD"/>
                  </a:gs>
                  <a:gs pos="100000">
                    <a:srgbClr val="A7BFDE"/>
                  </a:gs>
                </a:gsLst>
                <a:lin ang="16200000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>
                <a:outerShdw dist="23000" dir="5400000" rotWithShape="0">
                  <a:srgbClr val="000000">
                    <a:alpha val="34999"/>
                  </a:srgbClr>
                </a:outerShdw>
              </a:effectLst>
            </p:spPr>
            <p:txBody>
              <a:bodyPr rot="0" vert="horz" wrap="square" lIns="91440" tIns="45720" rIns="91440" bIns="45720" anchor="ctr" anchorCtr="0" upright="1"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GB" sz="400" kern="1200" dirty="0">
                    <a:solidFill>
                      <a:srgbClr val="000000"/>
                    </a:solidFill>
                    <a:effectLst/>
                    <a:latin typeface="Calibri"/>
                    <a:ea typeface="Times New Roman"/>
                  </a:rPr>
                  <a:t>RFID tag return</a:t>
                </a:r>
                <a:endParaRPr lang="en-GB" sz="600" dirty="0">
                  <a:effectLst/>
                  <a:latin typeface="Times New Roman"/>
                  <a:ea typeface="Times New Roman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5589343" y="3655630"/>
              <a:ext cx="333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RFID </a:t>
              </a:r>
              <a:r>
                <a:rPr lang="en-GB" sz="400" dirty="0" smtClean="0"/>
                <a:t>4W</a:t>
              </a:r>
              <a:endParaRPr lang="en-GB" sz="400" dirty="0"/>
            </a:p>
            <a:p>
              <a:r>
                <a:rPr lang="en-GB" sz="400" dirty="0"/>
                <a:t>SRD 100 </a:t>
              </a:r>
              <a:r>
                <a:rPr lang="en-GB" sz="400" dirty="0" err="1"/>
                <a:t>mW</a:t>
              </a:r>
              <a:r>
                <a:rPr lang="en-GB" sz="400" dirty="0"/>
                <a:t> 1% DC</a:t>
              </a:r>
            </a:p>
            <a:p>
              <a:r>
                <a:rPr lang="en-GB" sz="400" dirty="0"/>
                <a:t>ALD 10 </a:t>
              </a:r>
              <a:r>
                <a:rPr lang="en-GB" sz="400" dirty="0" err="1"/>
                <a:t>mW</a:t>
              </a:r>
              <a:r>
                <a:rPr lang="en-GB" sz="400" dirty="0"/>
                <a:t>. 25% </a:t>
              </a:r>
              <a:r>
                <a:rPr lang="en-GB" sz="400" dirty="0" smtClean="0"/>
                <a:t>DC</a:t>
              </a:r>
              <a:endParaRPr lang="en-GB" sz="400" dirty="0"/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6117900" y="3624105"/>
              <a:ext cx="333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RFID </a:t>
              </a:r>
              <a:r>
                <a:rPr lang="en-GB" sz="400" dirty="0" smtClean="0"/>
                <a:t>4W</a:t>
              </a:r>
              <a:endParaRPr lang="en-GB" sz="400" dirty="0"/>
            </a:p>
            <a:p>
              <a:r>
                <a:rPr lang="en-GB" sz="400" dirty="0"/>
                <a:t>SRD 100 </a:t>
              </a:r>
              <a:r>
                <a:rPr lang="en-GB" sz="400" dirty="0" err="1"/>
                <a:t>mW</a:t>
              </a:r>
              <a:r>
                <a:rPr lang="en-GB" sz="400" dirty="0"/>
                <a:t> 1% DC</a:t>
              </a:r>
            </a:p>
            <a:p>
              <a:r>
                <a:rPr lang="en-GB" sz="400" dirty="0"/>
                <a:t>ALD 10 </a:t>
              </a:r>
              <a:r>
                <a:rPr lang="en-GB" sz="400" dirty="0" err="1"/>
                <a:t>mW</a:t>
              </a:r>
              <a:r>
                <a:rPr lang="en-GB" sz="400" dirty="0"/>
                <a:t>. 25% </a:t>
              </a:r>
              <a:r>
                <a:rPr lang="en-GB" sz="400" dirty="0" smtClean="0"/>
                <a:t>DC</a:t>
              </a:r>
              <a:endParaRPr lang="en-GB" sz="400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6647106" y="3628958"/>
              <a:ext cx="333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RFID </a:t>
              </a:r>
              <a:r>
                <a:rPr lang="en-GB" sz="400" dirty="0" smtClean="0"/>
                <a:t>4W</a:t>
              </a:r>
              <a:endParaRPr lang="en-GB" sz="400" dirty="0"/>
            </a:p>
            <a:p>
              <a:r>
                <a:rPr lang="en-GB" sz="400" dirty="0"/>
                <a:t>SRD 100 </a:t>
              </a:r>
              <a:r>
                <a:rPr lang="en-GB" sz="400" dirty="0" err="1"/>
                <a:t>mW</a:t>
              </a:r>
              <a:r>
                <a:rPr lang="en-GB" sz="400" dirty="0"/>
                <a:t> 1% DC</a:t>
              </a:r>
            </a:p>
            <a:p>
              <a:r>
                <a:rPr lang="en-GB" sz="400" dirty="0"/>
                <a:t>ALD 10 </a:t>
              </a:r>
              <a:r>
                <a:rPr lang="en-GB" sz="400" dirty="0" err="1"/>
                <a:t>mW</a:t>
              </a:r>
              <a:r>
                <a:rPr lang="en-GB" sz="400" dirty="0"/>
                <a:t>. 25% </a:t>
              </a:r>
              <a:r>
                <a:rPr lang="en-GB" sz="400" dirty="0" smtClean="0"/>
                <a:t>DC</a:t>
              </a:r>
              <a:endParaRPr lang="en-GB" sz="400" dirty="0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181545" y="3624104"/>
              <a:ext cx="33386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400" dirty="0"/>
                <a:t>RFID </a:t>
              </a:r>
              <a:r>
                <a:rPr lang="en-GB" sz="400" dirty="0" smtClean="0"/>
                <a:t>4W</a:t>
              </a:r>
              <a:endParaRPr lang="en-GB" sz="400" dirty="0"/>
            </a:p>
            <a:p>
              <a:r>
                <a:rPr lang="en-GB" sz="400" dirty="0"/>
                <a:t>SRD 100 </a:t>
              </a:r>
              <a:r>
                <a:rPr lang="en-GB" sz="400" dirty="0" err="1"/>
                <a:t>mW</a:t>
              </a:r>
              <a:r>
                <a:rPr lang="en-GB" sz="400" dirty="0"/>
                <a:t> 1% DC</a:t>
              </a:r>
            </a:p>
            <a:p>
              <a:r>
                <a:rPr lang="en-GB" sz="400" dirty="0"/>
                <a:t>ALD 10 </a:t>
              </a:r>
              <a:r>
                <a:rPr lang="en-GB" sz="400" dirty="0" err="1"/>
                <a:t>mW</a:t>
              </a:r>
              <a:r>
                <a:rPr lang="en-GB" sz="400" dirty="0"/>
                <a:t>. 25% </a:t>
              </a:r>
              <a:r>
                <a:rPr lang="en-GB" sz="400" dirty="0" smtClean="0"/>
                <a:t>DC</a:t>
              </a:r>
              <a:endParaRPr lang="en-GB" sz="400" dirty="0"/>
            </a:p>
          </p:txBody>
        </p:sp>
      </p:grpSp>
    </p:spTree>
    <p:extLst>
      <p:ext uri="{BB962C8B-B14F-4D97-AF65-F5344CB8AC3E}">
        <p14:creationId xmlns:p14="http://schemas.microsoft.com/office/powerpoint/2010/main" val="94223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Ariana-Grande-In-Ear-Moni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74" y="4581128"/>
            <a:ext cx="1273324" cy="1273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GB" dirty="0"/>
              <a:t>Programme Making and Special Events (PMSE)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132856"/>
            <a:ext cx="8892480" cy="460851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dirty="0" smtClean="0"/>
              <a:t>PMSE applications inlclude wireless microphones and related audio applications (talk-back, ear monitors), as well as wireless cameras (e.g. Newsgathering)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Recently available spectrum has been reduced – e.g. </a:t>
            </a:r>
            <a:r>
              <a:rPr lang="da-DK" dirty="0"/>
              <a:t>t</a:t>
            </a:r>
            <a:r>
              <a:rPr lang="da-DK" dirty="0" smtClean="0"/>
              <a:t>he digitial dividend (700 MHz and 800 MHz)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The ECC will designate necessary spectrum for PMSE, taking into account: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The possibility to use higher frequencies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New digital technology and cognitive solutions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The need to maintain existing production quality</a:t>
            </a:r>
          </a:p>
          <a:p>
            <a:pPr>
              <a:buClr>
                <a:srgbClr val="FF0000"/>
              </a:buClr>
            </a:pPr>
            <a:r>
              <a:rPr lang="en-GB" dirty="0" smtClean="0"/>
              <a:t>Possible opportunities under study in particular in 1350-1400 MHz (wireless microphones) and 2.7-2.9 GHz (wireless cameras)</a:t>
            </a:r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2" name="AutoShape 2" descr="data:image/jpeg;base64,/9j/4AAQSkZJRgABAQAAAQABAAD/2wCEAAkGBxITEhUTExMVFRUXFxUVGBcXGBgXGBcVFRcWFhUWFRcYHSggGBolHRgVITEhJSkrLi4uFx8zODMtNygtLisBCgoKDg0OGhAQGy0fHyUtLS0tLS0tLS0tLS0tLSstLS0tLS0tLS0tLS0tLS0tLS0tLS0tLS0tLS0tLS0tKy03Lf/AABEIAKUBMQMBIgACEQEDEQH/xAAcAAABBQEBAQAAAAAAAAAAAAAFAAMEBgcCAQj/xABGEAACAQIDBAcEBQkHBAMAAAABAhEAAwQSIQUxQVEGEyJhcYGRBzKhsRRCUsHRFSNTYnKCkuHwFiQzQ6Ky0mOTwvFUs9P/xAAaAQACAwEBAAAAAAAAAAAAAAABAgADBAUG/8QALBEAAgIBAwMEAQMFAQAAAAAAAAECEQMEEiExQVEFEyJhgTKh8BQVQlJxI//aAAwDAQACEQMRAD8AzRadQV4ls0+lulbRpw45eDu2tSFWubSU+oqps6+GFI4K1yVp4iuCKBbKI0VpBKcC1MwmFLGpYkcVsj2rBNWDZGH51Iweye6iNvBFaR2zbixqIYwCgCprNFC8Mxp+4WinixciV2MYq5rXmHioV/NNd2rsUjkV3YX64CoWIx4FDsXjKDXcSSaDmNGDD74qaY6qaY2fZZuFWDC7PNVyi2Xb4x6jOzrEVZsEIFDbdiKki9FPD4mTM9/QJXcRFRTtwKYn40H2hj4B1qr4jFlm0NWPNXQGPRqS+Ro/5eBG/wCVeWNqyapWAsXX90M3cAT8qI4FGLRugEknQAKJYnwANT3ZPsCekwwT5RoeExIYVKzVj2G9qmCRss3iAYzBBlPeO1MeVXPo/wBN8FiSFt4i2WO5GJR/JXgnyq9N9zh5McbuDst4Fe1yhrjEYlEEu6oObEKPU0xnHabuPFUfpB7T8JYLJaBvuDEqwFueMPrIHcKpG1/aXi3DG2y2xI3AaAmNM0knfTqDYu9I1LaiZqwjE3l+mYhtSM7qIEz24+QNEMN0ix+IIC4h2GYkuSVUb/sjlGlB9r466l1la4TOVpBgNvAJAPM8akcaTtsOfKskFBI7xLhnUtYu3MoICxC55JJbn4UR6K45hfF3Estq2CqgZlBXtoWICyRChhVSvY1pBJnWfPnUZsWTpRlTVCRTRa+nmHw965aaziVYqLyln6ztL1ztZIIQ6lWM7vdHOiPRPHYOwLTXbhfqkOVbaOwDsSXulioiSQo5RVBxGJkCeAqTg9tm3bvW57NxMsd+o1HfmP8ADVbhBqmWRnKLtGgt0hs4q6ZvIpglQ5NtFA+qC0LPzr03LW4XrH/dt/jWXriwsbz+MUR2VjLbXra3QVt9Ygcj7GYZ9R3Tu1rO9Hjfk6UPVs6VJR/n5NL/ACPd/wCn/wB6z/zpVz1eD54D+O5/ypUv9Ji8sf8Au2p8IAWtiHlXR2Kw4Vo9nZg5U8dmDlWbdNnTUsMeKMufZrDhUZ7RFabi9liN1VzaGxuQorI+5fHZL9JUGFcEUbbY78q9XYTnhVqyIEsYGsprVl2PhhpXGH2A87qPYDZrLwoOdjwjGK5CuEsiKdu2RXNoxXl2/VsWqKXub4PMNhtaJLgwRUHCXqLW7wirFTM+dysDY7BCgmKWKsO0MQINVXHYiTWbKaMMbXJEuIWMUY2T0eLkEimNj2Qza1pOxMKAKOGG7llerz+zEh7M6PKoGlFfyaoG6iQFeNWtRSOBPU5JO2ysbSw4UVVtoY7LNWfbG0rOoL+kfOqtidqYdDK21J+0/a+eg8hUlpJzfHBqx+p4sUflyxnB4A3RnvZ7dqJBA7VzX6mbSBI7R01Eca4/uVpjFtnM6G5cJjlpbyjyNBOle1WvosuwAaZVypjK0aqde1kqp/SmHZNx34jMxMxrrO/dGtaMelxw6qzDn9S1GV/GW1eEaBi+lltGQoo/NsphFWFggnUkdoiBprzO6utv9JrWIw+Oa32XbD31EfW7Esw5HKG+J0rNztLMSAI3f+/Qj0qDhMT1dwgnsEkGTutXkKP4dhz6001B9Oxmxzmr569QNbM1ICTpXmEw51U+8pKkciDBqdbw5qqh06J2zNv4uyuW3ib6Juyi44WOQWYHlTeP2hmXrHzM0wczM2/cZYz3b+VM9TSWxn7JBIbSBvneI75iikwNoh3sZEHTXURy+7UU22LDbzpp8dNOf8qjX7aToCBGgO8HvqKXUcz50rYVQZv7Ua32LNw5FLajQNMCSOO6oTYh3YsSSTvPGm8OZ4casP8AZbEthhiQV6rJ1mhMx1xsHSN4YTE7iD3UrYUgEQ4ALbjun+u6nxhSTqVJJIAU5yxECAqSeOm4HhTtm3aVLisrM5ydW2aAhDdvMsduV0Gogwdaf2bjRadWkoZlXQ5WVhxVuBqU2S0hnBbJuX2CWVd3JAyqhJg72gTAGnrVlxPQVLIy4i44vwrdWqrlTOoYC45aSwmCANCDqdKsPs6tJbxa3VuB0gKTOVgbm7Mp4aRxFSen6MNoXxB/y40Oo6m2JHPUH0NUZJSTpG/0/Djy5Kn0opWE6P2kYMxL5SCBEDTgdZI8Ip3FYEklrbZSZ7J1Qzwy/VHhp3UTXDPvKkDvEfOnALY0e7aX9q4g9ddKS8l3ydh4NEouLpfnkrX0W5/8VPUf8qVXr+zuI/QXP4TSqe/Px+xm/t2l/wB/3NOsgRTpihq3q9+kVRuSFeNtkm6gNQ7mCB4VJtPNTbS0E0yb3AFWtkjlU21sccqJ2lFSlIq+EEZ8mqmCBsocqbu4EDhRi7dAoVjMYKMtqJjyZJMD4y1FCL80VxN3MajrhprPKXg62Ke1ckTDTNFERiKk4PAijVjCCKsg20UajVxTKVtPBuRQA4F51rTsXhByoDiMIJpJp2W4NWpLlAfZWGKmr1sfECBQbC4UU5tHGLhrL3W3IpMczwXzMCrsPBl1mSORch3bXSDD4VM964Fn3VGrseSqNT47hxIrKOkvtCxOIOWyTYtfZADO4/XbcB+qvfqaqeOx9y9ca7dYs7GST8AOSjgOFRprckcFhF9r3iSJAGm7U6+PDSotxy3vEnxJPpypoNqBzmnJp3NvqJtSHcdbzWDG8b/EGRVfggKSdx9RvH30eN8C24PGPicv31XGuDUE6gwB3VW5OxlFUehVWTPGPLn8Qai45u2CeII9TP8ALwFPi6QGAgBhB58o9IqLiGld8nnSpsLSok7LuDrATrnEH9tdPiIP71GSoqp4S9DDgCR5MNB4VaGDAkMCCCQQdCCN4I51oxSVFORO7G7lO7MwzXHAQEmQdOEcTyo7sLobfxEO82rO/MR2mH6i8u86eNW07Mt2EyWlgcTxY82PGkz51BcdTdovT5ZpJy4iZF0w2Lcs3ncAm27M4KglUzMxyExwBGulCMPgswzG7aTuZjm/hUE1sV5Z31QekuAtpfMBVBUOREAaamBzIOg++seHM5va+pu1/p8dPH3Iu1fQAHACQLd0XWJjKiOPQsBPkK07Y20eq2W2BuAZ3cEMIIS25FwqTxOZJ0+13VE9m1iyfpisR1jYW8qLEltMzZP1tN3EU3h8L2Q7nInYIPFgFIhB5793jV8YXLk488lVXcD4TZefOBYV8rOM73WUEj3VCJB5Sdd58KObLw5S2FYYe22/80uY/vNc7THzNMYnagUdhFRRMTqdSSSSeZJofiNuMACSddygHMfBa0KUYlbTkF71i8WkYl1UDshbduQfrdrJoDpwpq7gS058Ti2J53so+AFQziHPE007k7yaNpgSaHhsDDOWzScoBJuXm0B3SQakWdjYMDspab9lGu/jNNbJcC60xH5s6+OlFb9lO3nxAAaRoIYSZkydSI+NDjwMr8k38p2v0Y/7GK/GlQnLY/8Alr/CP/0pUvHgNvyaXNSsNhyai4ZZNWfZmHEVxYR3s9HqMvtoiWsERwp7JFGhaFRsVZFangSXBzVqXJ8gw3opfSah4poNMJeqi2mbFiTVkvEXzFB8RJNEWuaU0qSajjZbj+BDs2DUlBFTlsiKFbQxtpd922P3h8hQeN9gvMm+XQTsYgCpqY8c6oV7pFYX/OB8FY/dUS50xsLxdvIL95powzdkUZHp+8kaBiscCN9Bb+J1qmX+nicLfq0/IUOxPTpz7qIPIn5mo9Nml1Fhq9Pj6W/waVhsWKA+0PFFsPkHGWPghX7iaol7priDuYL+yFHyFc4XpB1jgXbrOXBWGkhcwmJJ7uVacOCUGnJmfUauGSLUUyDSBrnuri9fVBLGPmT3DjWwwnWIuhRmPCmWx/dQrH7Q6yVHZWd53mN2nAVzZdjpv7+FVSfIUifdxJO+h2JYhgw46GrDZ6O3uqF64rJbJENlOUzuhjpTuK6JXupF76NiTaOgdMhG/LJDMCNeO6l3IO1sq925lmde6olzFTw9Ksv9jcQtyCty/akS1he0RxCi5Go3cR4130qsbNW1at4Szi0vgnrziCVdAIgFMuQ5pJlYjINNdSnYZQlH9Soi7ZxOHfB4ZkAS4GNt1AhjlUywMaoSZ7i0VZ+g+3VxH93uW7L4oJlwt+8szcWOqt3tYcGAoLAkSN9UGzaAPujh3k0Y2ZiXsslwBVg5kLJbZWKNuI14girEkiptmzdEsVj7lhztC0bd0OQAVydmOAGkd/jXm0TvrlvaVgb1tSxuJcKjMuRmAPEArM+PhuoZ+UkxJIsmTyYFSfDMPnVWSDa6Ha0WpxxilKVDFwiqt0x2G10C7aUs6wpVRJZZ0Kgakgn0NHry3luurotu2pgO1xZaBqQiyTJmN2nGg2L6Rl1y2QUUjUnRzzBjcO4fGqMWCamn0NGs9Q02TA4dX/OSDsjB/RCtx2m+sFEQ6W24FmX3m7hp48OsTinuEs5JNRg1dTW9vsearyRNpXCoBGXj2mOi6b8u9jyihtu2xMjNLcT/AIrj5Wk+PjRu7ZBiQDBkTrB7q6+fx8zSUNZ7bGg4bu/40jSBrwmnQrPcMYu/u2z6OB99PbOwFt2uZgeyeBjiRvqPa/xR322+DA0U2E0Xrw75+PdVWb9LGgSf7N2vsn+I0qMZv61pVjt+S0u+HtwasOzrwgUIv2oplMXl41Vj+DOxlh7q4LgGpjEvpQG1tbvp76bmrS80aMP9LNPkj423JNDXUijDa1EvpWWT7nQxSrgH5zUiwTSt4epa2YpFbLJzRVfaPtNrWGUAxmYjxgfEazWQ3toseNal7XsKTg0cfUuQfBwR8wKxZrldDC6icfUq5k9sYTxNNnEVBN2uTdq3cZ6JpvVx19RDcrkvQ3EoKYEq7hXJC6k5febgqJOmYkga6CSTMRXVjHKbqi3ZUawAMzsfAsTrHGB5UMw2Ka2wZTBHP11ozaxvWCVwrG4xXO1vMQyAnMsAaZtJIihvG2Mcv3rgGWZAmDoSOYHdUFySd+vFj73gPsjuFbLtToNgryWWw1trMoGIlzv1i4rmZ38jQhuh16yYFljO42wWB8wDHnFDHJT7jZMcoJNozJLIX6pJ7/xNSbGLuCUt6SQWIA1jUCSNwrSR0UxLGThj+8AP9xFT8P0KxLf5dte9is6/szTvGvJWpPwWH2ZbVXFYA2bzdYbco+cSvVknICSIIyiIOumtD+mhS2yJhhktOkMEEW2IbSB7pYQNRruoTifZziF7QxCWhv8AeaAf2YA85praXRnaCnrcNis8qoa1dhrNzJposEKe8a94rPkj2Nene2e9q/oo3TzFXUFrJce2pzhsjMoPukBoOu40H2Rs93XM4di0GSSSVgQe7fxqx7d24wDWnwwTFWjmdRlu21yrLEB5I0I0BOhOoqNaQ3QoZmAZlXQ+6C4U5ZkLp3VbiW1UxdZkjOe6D6/sRl2WgO4A97SfRZqVYwNofUnXWFVQTzlpPwqLtLDsiZVLt2ihOW3cJHamc0QdN/8AKJuwsJlQqFbRjo2UnUA65SRx51bu+jJV9zvaOMuWlXqMPbYkwcwa6Ry0Y5ROuscKm3tsOAQ1xxA1VYCgeAgc9w4V2yR7xA8SB86EY7F2gSAyPO8K6k+etT3GTYh+xtEXCcobQSS2nZEkkTruFQ8RYyXSOD9tfH6w9dfMU2mIJIgOBAUwrMcvECVA1EjfxqRtPEG4FyWroZWkMwRRG4j3ifhvAqb0RJjcV6DUdccnE5SN4PCuDtC39qjaBROBr0mhv5Wt8JNe/lBj7tpz5MfkKm5Epk+K5aonWYg7rJ84HzIr36Niz9VF8SPumpvJtZKt3ALtuSBo4OvMTUhMSEusyXbMkDQsCeH1R31D2ZgXW6ZGa5oJ3ImaDOurGNdw5A1brFgIIHiSd5PM99Bu+oUgP+Vrv27f8Df8aVHMndSpNkfAaNZx1mgGLTWrNi20oHi01rJlR2NLN9wdYssx0BPgJorh8Ow3gjxEfOsx6Z7dupfNoEhVAgBiB2gGJgbz40IwG1mN1SZiDxJ1I361bj0UXFNyM+p9QkpuKj0Nw6po3H0NQ7ja61R8FtsqRrWgbF2rbe3NwjXQA6kk8AONTJpdpVj1t9UNWnFdvcAp7bGB6sZ0HZ4jl4d1V9sUSaol8eGdHFFZluRI2threJsvYuTlcQSN4gggieIIrMcV7JcSbh6q9aKcGbMGj9YAETWpYe1NE7NmKaDfYrzY4dzI8P7F7u98Wg/Ztk/EsKmW/Y9ZHvYi837KovzBrYLNrnXRsrV9MyL20+hl2G9lGBHvda/i8f7QKK4T2cbPXdhlb9ss/wDuNXzqRXaWqTY/I3uRXRADAdE8MnuYe0vhbUfdRa3sxQIAA8NKJotdEUyxIpeeRCtYQDhUpLQpE0hcpkkiuUpSM99svSa/grNlMM2S7edpeAStu2BmyhgRJLIJjdNYtielW0bnv4zEHwuMo9EIFat7cbRb6KeA671/Nn5fKsmawKdKxW2iC9y4xzM7MRqCxLEeBNfRXQHAhbNglixNi0DJmTkUz86wByB9WfOKtuA9ouKwlpQipdh7YTrJgJlclZWCTCqATMRxpZoiLL7SvZbib97EYvDXEOZA3UmQ7MqBWCtOUSFB141TbFmLQjQ9Xn8GyZ59a2y305wn0G1jLjqq3FQFAQWFxlJa3rGoht/2ax/DpmQd9qP9BFOkK2ArNrMATfvFiFY5FQe8Ad4WeO+adGAVvq4t/wBp3iN/A7q42WhY20zModEBymJGQafCj20dg21tO/aLAEglidQKSUqZFyDNg7PsZyVtLlNvNlPa7Ss89oydQUFSsFilvWFurbW3L5coM7zlmYE7waZ6PN21HNb3+k2Pxo5jR2fAqfRhTpAs8tbMB3uB5Ghe2ry2dJmRppv1MzxjT41YVQ8BVe6VYEtB3FQdDp3+VN2IDMGtq+SWQZhEg66NOUjukRB5jWpuH2da3i2vPcK42JYARj1gczbECYQZ1J0YA684G4cqJYVNPUUKRLG0sAbgK7CV2orsLRog2Lde5aeK1w1GgEJhF8nvtn4Kv3UcofiACNQDod4BogDImg+Qrg8mlXsUqlBNSuPNRjamp7WaaeBWVxs6kZeDGPaTay45u9bZ/wBIFVu22oq2e1Q/3xTztr8yKpytWzG/ijmahXNhS3tDQUT2d0j+jk3xBNuIB3ElhE91VC9chmE8fnr99K/cm3HNh8BNWvkzJUbVsb2jC/bcM1suCoygakNOY5SIAEAbzvq0bU2Urr1iABwBnUeE+tfPlrFi1GWATvPPLrwq3bD6Z3lDMXJYkiZPdJ9aplp93BoxamWJ7kavgbIUS/ZHfp/7rzFbdsW1J1ICs2nELpoN+p0GnPlWXYzpZcuTmcmJ49wqBtzacrEgDqbAMmF7c3zMEcXp46aMVyJm1k5y44LjifaJd+rYRRzbOfmFFDL/ALQcSdz2l8Bb++4x+FZ8cSvO3+7bZvjrXS4s8GfyRV+YBptkPAnuT8mhW+nd9EztdznUgZUynWANFGkBj6a1I2T7TL5nrbNthOhXOkRvnRgfWszx18mJncPe1O5t4E0yt6EaImG+qQdQeJoyhB9iRnPyb3tP2iYOwqFizsy5ituDl4GWYgHWRpO41MxfTKwiKxV9QDByiJEwda+acbiSWVZ0CW0HhlH4mrqm17WYpiFKEOqlDmUgEMG7OUlTBXfA1maRY49xnN0XXbftVW3n6uzuRSCzbmeSJA3gAE7+IqBtv2p37dmUsW1uFEiWJOZ9AVXcY3waynat3MWE8VPiAgH3mpW1HQOgBDLmskmGiM0sIMHTUcJ4UNkOSKcuC29Jul97FpkupbGRpUoCCD7jzmJBB15R31Ujb7z6/gKk3riszFTILXCDBEjMxBgkkaRoSaZpXS6B5fLCP9mn+ijF5lyEgAS2b3ykzEDUHjVKx2MdlUFpBOY8e2JEnvg1o35MZ9m9eHE2g8Llk5utgnNm0ADqYy8PTNLOGlteQNK2MkerjHKC3PZBLR+sdATz0rTtja2rZ5r95FZzaw4B9fgTWjdGm/u9ruEfGfvoXyGir2HICMNCBp5My/dUq5tG84g3GI5fyFStmYrDoGW69oFXuCHKgxmJ3HXjUm70kwaiBeX91WP+1aDXIEhjYSEOhII1dR+8s/8AhRzHD823hNBl29Zu3bS287EOW9xgIFu4Dv8AEUVvX8wICNqI1yj76ZdCBO/fy2Se2YBbKhMsAZhQDvOo86q/ShnezbYKy8WUzmAIGh4kgxTn0jHbgLKgaa5iflTdzD4tvfvIPBJHxNCubDfFA3YtllcNwdYA1BLFxvBAPZClp3ajnVitDh4/M0Jw2yWUyL7E8csSRymSQKNaLGo8z+NMkxeDwCuprsr6c+HrXmUcx6imolnBeuGp8xXJAqEGhwp/DYpSi7yYA0VjqBqNBwrllAoZi9npcJZp10/rSgTkPTSqp/2aw/6/8bUql/QT6BvYgc6H38RQrEbQJNdYaWNc2WbmkegjptitlC9qKf3i2edsf7mqmAR31oHtVsZXsHmhHox/GqC1bsUviji6hf8AowbtM/nDwkKY8hunwrqCUUAEsXAAGpJOgAHEzwpvaTjrP3V++mlukBWViGRgwIMEEQQRyIIBq/cZtpN21gMRh3Fu/ba28E5Wg6MNCCpIPHceBpzD4ghQO9vnUXbm07uIcXb1xrjmFlo0EHcBuprD3+z5/ODSLJ3GcOxOGMMnXjU/at450MgTYwp13aYe0PuNAGu9o+R+AoltS9P0ZtDmw6rrum3dvW/ki0PcdiSgtyEcUf0o/dA/A0hfH27h8AR8gKiG8eaD+vGvPpH/AFPQfyo7x9pLu3d2p89TpPjXAvaEZmOh4R91RnvTxJ8fKueu7yfL/wBVN5No3dYSD3KfhVgGFv4oAqnWZZHYA0ExLAHKmsAaCZ476qFy98NPSpn0+7bVSl5hmBMI7KV1EgwdJjziqnbLFSTJ2LaC66zEEd6yIPmKf2njEOVkEQiTpEuCZOrNzHKeQoE2KY6neZB75p7E3y9m0cpGTPbJ0gyTcXvmCd/IctI7AGBjCzloBHaJgAbyNABoBrwFEBtdR7uGt+JzN82I+FAejt2WIImV+RH4UeFscqJB9OkuIFl7CqgtuSSAIjMFByxoPdHDnVPxNwKywdQuVhyI4VaCgqrbftxdPgPlFQlHH0vX1+MGtD6JX5wqnvPjoBp41nOECKZedQYggdrv0PCau/RQ/wB0A3EF/WW17twqJEZ1cwaF3b6KbhzEzkY72JHDgKnJg3gm3hgBJjNbCnKNxMtAJ00mpuL6VgsSFJM8+e+KrWJ6QYm6JN1kAmRahDqQIJYktHcOZ3U2/wChdv2WNMLfOWLYXQZ+1b1bO0xEwMmTzmnF2fiCDma0JMj35EgCBETz8SfKnW8dezAi7ezbgWvwNdNS0KBrvMAd1ScNtvEFYzsdxBbVoI4k675qb2FRRZ7uyHG++oJDA9kmc4IO8wInTlFR7ux7ZOrEgaaaesyZoC2Nvne5rj84d7H1ND3JE2Isi2sNa3kebE/AEVEbbAJy2VA71AXzMb6G2dmlt5NFsNhVTRR51N8mTYju0p3tqafWvAKU1EEcFdGm89eNcogPbjU0a5fEoN7KPMVFubSsjfdQfvCjZCZXtD/ypY/Sr60qm5END6szR7ZdjQVFs2hRzBKNK5UYXI9Hqc3xooPtetwuHMfpR6dX+NZi1a97YbY+j2W5XCP4ln/xrIia6MOIpHAyO5APajfnf3R99R2bT+v64U9jjN1vIfAUzcWdKtb4Khm5d08DPpXtm5ofL8PwpsDWiOz9l3HkqjMAVBIBIBacoMbpgxziqm0h+WQi+tE79zNhbZ/RXXUj9W6quvxt3fWjdvoBjnAK4a5B3Ewnd9ciodjYeIRrli5ZupnGQyjQtxDKGYgiQRI4MTQtAlB1dAfP3IPOl1x+0PITRT+zGNgEYPEkGQIw9xtRvGi1Mw3QXab+7gsR+8vV/wD2ZaNkortxzzJ8RFeF5G8/Ifzqx7V6E43DW+txFpbSzENdtlmJ4KqsZMSfI1WMYjWwDprI8Ij8aJGq6jF0CdePzrvrgqlQFaZGok6xrO/SKYttLCTp8u+pDlQYkEf1woEFYRjPYJHcCfMU8mIhSuWQ0Egncw91hz3n1pzD7TZUCm5c00XKQBA3cJpmxeSCCsngZIjTkN9QhI2VfIuL2QBrPmPhR44kVWbbAGSQN3nRWzh7jEKoJzEAa6EndqdKhCecWKFbTAdge4UYfo7fX3yiftP+E0U6G9DXxmJFs/4an85cTtqvHLmGgJG6al0HqOp0IfC7NGOa+v8AebSW0t9X2k650fMHLe8FQ6gcTUr8qHEEsbdu3lW3bAtqVEJn7TSTLGdT3Crt7ZsMlvBYKyA3VrfVIUgEhLF3KASCAdOVZlh8WLQY5WYEwAozH0H9a0UAa622LnVkjMdYg+QndNR7mHTM0NmEmMqsdTBg6QN9N379ssWOGvSdZY5J8Cd3kadW3d+pgj+80/M0OSCGGA3g/AfE17Zv201YHXTQq0RO8KTqZrhlxA32sNa/aa2P/KpWH2bjbi51uW8n2k7S8veAipyHgR2gnC3cP7hqE/SRBqLTfKu9q7PvWkzXcQWBkZQIkRrrNCcAmdmuScg0APFuO7l+FRRJuCi9Ibx92yB3sYr38r4k/Wtr4Lm+cVFvXAokmKIbO2BiL0M35m3zPvkfqrw86LpAVsjXNp3d5ut/pA+Cz8aa/KrHdcY/slj8qKY7B4XD74Lb5c5mPeBw8hQ69tDOhZJABEaFdPv4Uu/wTaMti2O/rD4q34U2MSs6kT36H41GfFXZ3t68fXdXpxz/AFgxHJhmHxFHew7UEbeU8B6CmruGGpU5T3AR6EUOF5J0JQ/q7vNT/KpKYsj3tR9ocP2hvFWKafDK3F9jn6Ne/Sr/AAD8KVSvpdv7Q9aVNtgC2fQ9uwak4e4VMVMtWRFdLhQda58YHZlmTtMp3taYfQAx0C3k+Kuo8NSKxU4hedfR3SLYVvF4a5h7hIVwNRvVlIZGHgwBjjqONYptn2aYiwTvvJwa3vj9ZPeHlPjWmL4MOSDbuJQ2aXY/rGu0Wiz7GQHQsDxnn3g11Y2VrqwiCd06gaDzOk1ZZnoZ2TsC9feLVt355VJjxitU9nvRu/hL2a8jIjCGV07LqNRv0DBgDU/2Z7NVctzC4hA5EXbNzeRzAGojwPjzv+0ELt3DQffWaVs0Y4pumDcViy7SBA3ADSBTmFc8SaT2IpWqqdpm/wCO2kGcM9SWNCrdwinTeJq6MzDLFyZH7ctpm3iML2LThFe5luDMrliAVZSYIhB61mvSi2GuZlVUtki4qgyEW8qOACNCACBu4VqHtqwZZLLnMRbbNcy5T2NwbKxGZlJaBI95qouxuj64rBveS8FNvOTbZTqE7WhAMkj0OlWxt9irI0n1KribNoJ2feGus9rdvB3elSMI2WyTkRpGugkTuJO/lU7ohse1i8bZs3mItubhYqYMLbdxBgxqqjdUzpdsy3au3bdiWtYdlVWMlirqGILRGjMRrG7yotdxCopBY5uyN+m6fur29bUaqZ11H860Do/0cwWHc3cVcTEArpaUMoDNBlzIJjUQOdTMftnAJpZweHHigb/dNWLH54K3k5pIzmzg2Y6LM7hE1aNjYFcKpuXSOsykIkyFJ5/KK9x3SUxACqOSgKPQUDtWr+NvJZtKzu5hVHE9/JRvJ4Cg1FfYy3P6NC6JdBvyiTib10rYNx5M5rl2CB2SdVE5gWMnTTu3DYmCsYa0tmxbW3bXcq/Ek7yTxJ1NBuiPRr6FhLWGzZygJZubsS7xyEsYFHLVgiqHKTZoUIqII9oex2xWBuJbAa4kXUBnVlmV01kqWA7yKw7YG01VbqsyjtrEGAcwIEExPu19KKtZT7T/AGchluYvB2i1wnNcsqJzcWuWx9qdSo36ka6M6KvozzpCwzLKgyjAdxkajv1qRtlOswVvSZZDHPstw8ai7Zxlklc7OhE6EZDrEghxvEbq9t9KbKWxbVM4AA7QzTHEwInSal8hrgcwWz8OEByIB1a7x+c62VzDLGXq4zHNv7+FEui9vLYI4ZyR6AT8KAt0sP1bIGs+7HziuX6VYhvdtsd/urPymKCohx0jt3sVcuCypZLKjO0gKgJy5iSeLaRvMVBkIFtoCx3KOJPP5mrL0JxJCX7d7Dh0uCXS4Xsm5EHKl6ALbiMyhiATxFOXdg4BQL+Fxr2mI/wcVbLMBOoFy0Dp3wZ50HNq+CJLga2bsS3h4u32V7pBYcUtgakrpqQJ7XD1ry9tPEX/APDJs2j/AJjDtsP+mp90Hmddx03UOw+LvJcYXnVgJAKFtQeUqDBB4xvqW2PQ8T4waqqd8osuNDabLsJqAXfeXc5mJ59x8KjYjDO8i2rOdR2QT8t1WQbY2dYw4e5ZvXrpgzKhF7RXRZ13HfTeD6c4e6clu1cBjQNlVdO9SflQnvj2NGmxYsrqUqKwvRrGHdZ9WA+dcv0exi77DHwIb4CrXiuktxRIW0ne5cgeYj5UFu9McWeFoeCH72NCLyy7I0Z9NpcL2ylK/wAFfxOEK/4ltkP6ykUxkI1FWC/0pxREF0j9hCPRgRQLaGIGQPmtl2dgQAqkKFUg5UgAEk8N4NaI7v8AJHOyLHfwbf8A1DEryX+EfhSpj6Qnf60qJUfXFt9KdstvpUqoRvmeuKDYtJO+vaVSZZp3yMYno3hsQPz1pXP2tQw8HUhh60Ex3s1sTNq66DirAP6HQ+s0qVNFtdCrKk5cj+yOg1m26v1t0srAiCqiQe4T8avVsaV7Sopt9RckVHoR71kE01aw4pUqWS5IpOiZbtin0tivaVNFFE2yqe0jox9LwrZbvVMoMnIHDJBlSCR5GdK+dtkbcvWrYtqR1bE9mBIzCW7W+DG6lSqy2V1aOMJmt3LZttlZVcgx5HTwJru9tO4wuIzE5ipY9kEktwMSNOEmlSpvoXuDsReck9o7z6eNNEHTtHWlSoXwNQZ6JdHhjMStg3Mkyc2XPoOESK+iuhnQ7C7PUiyhNxhD3X1du6dyr+qIFe0qrt2XuKUU0WivVpUqdFDO6pftN6Y3NnWbbW7au91mQFiYQ9kBiB72rTEjdSpUwDEdr9N7mJfNibNp2bKoZFW2QNT2jlJfuk6a86YvFBAW2o4yQG8BBERpy40qVKkg2zy1inU9kgazoo/CpFva+IAgXXjxpUqYUZuXneczsZ1Mk6nn41DZBmjXhxPACKVKoQkBRwAHqfmaQXWaVKiQWLwovAZ2YhZ0k6zu9Nf4jXGFwVq3JVIbSGzNI1BMCY13ag0qVBhi2naJ64h1IZWKsNzKSCPAihx2damSsnvLHf3ExSpUEqHyTlJ3J2OJgLX6NP4R+FPdWBu08NPlSpVGKeZzzPqaVKlQAf/Z"/>
          <p:cNvSpPr>
            <a:spLocks noChangeAspect="1" noChangeArrowheads="1"/>
          </p:cNvSpPr>
          <p:nvPr/>
        </p:nvSpPr>
        <p:spPr bwMode="auto">
          <a:xfrm>
            <a:off x="155575" y="-1546225"/>
            <a:ext cx="59340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24" name="Picture 4" descr="http://www.robertfeder.com/wp-content/uploads/2013/11/News-camer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48" y="96490"/>
            <a:ext cx="1852984" cy="100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324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northstreetmedicalcare.co.uk/website/F82009/files/Ambulanc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910" y="5353761"/>
            <a:ext cx="2046090" cy="139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57200" indent="-457200"/>
            <a:r>
              <a:rPr lang="en-GB" dirty="0"/>
              <a:t>Public Protection and Disaster Relief (PPDR)</a:t>
            </a:r>
            <a:endParaRPr lang="da-DK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dirty="0" smtClean="0"/>
              <a:t>Spectrum needs for PPDR (emergency services) have been raised during the last few years and the ECC is investigating solutions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Broadband services including video are required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Priority, availability and security are key issues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Harmonisation will require a long term effort both by ECC and at national level</a:t>
            </a:r>
            <a:endParaRPr lang="en-GB" dirty="0" smtClean="0"/>
          </a:p>
          <a:p>
            <a:pPr>
              <a:buClr>
                <a:srgbClr val="FF0000"/>
              </a:buClr>
            </a:pPr>
            <a:r>
              <a:rPr lang="da-DK" dirty="0" smtClean="0"/>
              <a:t>Recent developments on harmonisation in 400 MHz and 700 MHz (</a:t>
            </a:r>
            <a:r>
              <a:rPr lang="da-DK" b="1" dirty="0" smtClean="0">
                <a:solidFill>
                  <a:srgbClr val="333399"/>
                </a:solidFill>
              </a:rPr>
              <a:t>Draft ECC Decision (16)02</a:t>
            </a:r>
            <a:r>
              <a:rPr lang="da-DK" dirty="0" smtClean="0"/>
              <a:t>)</a:t>
            </a: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" name="Picture 4" descr="http://www.cwwales.com/images/emergen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642220"/>
            <a:ext cx="1770906" cy="11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66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Thank you - </a:t>
            </a:r>
            <a:r>
              <a:rPr lang="da-DK" dirty="0" smtClean="0"/>
              <a:t>any </a:t>
            </a:r>
            <a:r>
              <a:rPr lang="da-DK" dirty="0"/>
              <a:t>questions?</a:t>
            </a:r>
            <a:endParaRPr lang="en-US" dirty="0"/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2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Overview of spectrum topics from the Strategic Plan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 smtClean="0"/>
              <a:t>Implementation </a:t>
            </a:r>
            <a:r>
              <a:rPr lang="en-GB" dirty="0"/>
              <a:t>of a new digital dividend in the </a:t>
            </a:r>
            <a:r>
              <a:rPr lang="en-GB" b="1" dirty="0">
                <a:solidFill>
                  <a:srgbClr val="333399"/>
                </a:solidFill>
              </a:rPr>
              <a:t>700 MHz</a:t>
            </a:r>
            <a:r>
              <a:rPr lang="en-GB" dirty="0">
                <a:solidFill>
                  <a:srgbClr val="333399"/>
                </a:solidFill>
              </a:rPr>
              <a:t> </a:t>
            </a:r>
            <a:r>
              <a:rPr lang="en-GB" dirty="0" smtClean="0"/>
              <a:t>band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endParaRPr lang="en-GB" sz="1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 smtClean="0"/>
              <a:t>Spectrum </a:t>
            </a:r>
            <a:r>
              <a:rPr lang="en-GB" dirty="0"/>
              <a:t>for wireless broadband (including </a:t>
            </a:r>
            <a:r>
              <a:rPr lang="en-GB" b="1" dirty="0">
                <a:solidFill>
                  <a:srgbClr val="333399"/>
                </a:solidFill>
              </a:rPr>
              <a:t>5G</a:t>
            </a:r>
            <a:r>
              <a:rPr lang="en-GB" dirty="0" smtClean="0"/>
              <a:t>)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endParaRPr lang="en-GB" sz="1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 smtClean="0"/>
              <a:t>Responding </a:t>
            </a:r>
            <a:r>
              <a:rPr lang="en-GB" dirty="0"/>
              <a:t>to the needs of </a:t>
            </a:r>
            <a:r>
              <a:rPr lang="en-GB" b="1" dirty="0">
                <a:solidFill>
                  <a:srgbClr val="333399"/>
                </a:solidFill>
              </a:rPr>
              <a:t>short range devices </a:t>
            </a:r>
            <a:r>
              <a:rPr lang="en-GB" dirty="0"/>
              <a:t>including appropriate spectrum </a:t>
            </a:r>
            <a:r>
              <a:rPr lang="en-GB" dirty="0" smtClean="0"/>
              <a:t>access for </a:t>
            </a:r>
            <a:r>
              <a:rPr lang="en-GB" dirty="0"/>
              <a:t>the </a:t>
            </a:r>
            <a:r>
              <a:rPr lang="en-GB" b="1" dirty="0">
                <a:solidFill>
                  <a:srgbClr val="333399"/>
                </a:solidFill>
              </a:rPr>
              <a:t>Internet of </a:t>
            </a:r>
            <a:r>
              <a:rPr lang="en-GB" b="1" dirty="0" smtClean="0">
                <a:solidFill>
                  <a:srgbClr val="333399"/>
                </a:solidFill>
              </a:rPr>
              <a:t>Things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endParaRPr lang="en-GB" sz="1000" b="1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 smtClean="0"/>
              <a:t>Programme </a:t>
            </a:r>
            <a:r>
              <a:rPr lang="en-GB" dirty="0"/>
              <a:t>Making and Special </a:t>
            </a:r>
            <a:r>
              <a:rPr lang="en-GB" dirty="0" smtClean="0"/>
              <a:t>Events </a:t>
            </a:r>
            <a:r>
              <a:rPr lang="en-GB" dirty="0"/>
              <a:t>(</a:t>
            </a:r>
            <a:r>
              <a:rPr lang="en-GB" b="1" dirty="0" smtClean="0">
                <a:solidFill>
                  <a:srgbClr val="333399"/>
                </a:solidFill>
              </a:rPr>
              <a:t>PMSE</a:t>
            </a:r>
            <a:r>
              <a:rPr lang="en-GB" dirty="0" smtClean="0"/>
              <a:t>)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endParaRPr lang="en-GB" sz="1000" dirty="0" smtClean="0"/>
          </a:p>
          <a:p>
            <a:pPr marL="457200" indent="-457200">
              <a:buClr>
                <a:srgbClr val="FF0000"/>
              </a:buClr>
              <a:buFont typeface="+mj-lt"/>
              <a:buAutoNum type="arabicPeriod"/>
            </a:pPr>
            <a:r>
              <a:rPr lang="en-GB" dirty="0" smtClean="0"/>
              <a:t>Public </a:t>
            </a:r>
            <a:r>
              <a:rPr lang="en-GB" dirty="0"/>
              <a:t>Protection and Disaster Relief (</a:t>
            </a:r>
            <a:r>
              <a:rPr lang="en-GB" b="1" dirty="0">
                <a:solidFill>
                  <a:srgbClr val="333399"/>
                </a:solidFill>
              </a:rPr>
              <a:t>PPDR</a:t>
            </a:r>
            <a:r>
              <a:rPr lang="en-GB" dirty="0" smtClean="0"/>
              <a:t>)</a:t>
            </a:r>
            <a:endParaRPr lang="da-DK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5" name="Picture 37" descr="ECC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044528"/>
            <a:ext cx="2191953" cy="104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88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700 MHz – a ‘second digital dividend’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dirty="0" smtClean="0"/>
              <a:t>The 694-790 MHz band was allocated to the mobile service on a co-primary basis with broadcasting at WRC-15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Several CEPT countries have already decided to release this band for mobile services</a:t>
            </a:r>
          </a:p>
          <a:p>
            <a:pPr>
              <a:buClr>
                <a:srgbClr val="FF0000"/>
              </a:buClr>
            </a:pPr>
            <a:r>
              <a:rPr lang="da-DK" dirty="0" smtClean="0"/>
              <a:t>The ECC is responsible for defining the harmonised conditions for mobile and other potential usage of this band</a:t>
            </a: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2" name="AutoShape 2" descr="Image result for mobile broadb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2292" name="Picture 4" descr="http://www.ispreview.co.uk/wp-content/uploads/ngg_featured/4g_mobile_broadband_uk_wireless_technolog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729891"/>
            <a:ext cx="1921396" cy="153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Image result for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999327"/>
            <a:ext cx="2379390" cy="1427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784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://cuttingcord.files.wordpress.com/2014/03/streamtv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2574"/>
            <a:ext cx="1377669" cy="1214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Image result for smartph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712394"/>
            <a:ext cx="1677027" cy="7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2463971"/>
            <a:ext cx="1848205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640960" cy="396044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dirty="0" smtClean="0"/>
              <a:t>The EC mandated CEPT to develope harmonised technical conditions for  the 700 MHz bands</a:t>
            </a:r>
          </a:p>
          <a:p>
            <a:pPr>
              <a:buClr>
                <a:srgbClr val="FF0000"/>
              </a:buClr>
            </a:pP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 smtClean="0"/>
              <a:t>CEPT (through ECC PT1) produced the following deliverables: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CEPT Report 53 (Nov. 2014)</a:t>
            </a:r>
          </a:p>
          <a:p>
            <a:pPr lvl="1">
              <a:buClr>
                <a:srgbClr val="FF0000"/>
              </a:buClr>
            </a:pPr>
            <a:r>
              <a:rPr lang="da-DK" dirty="0"/>
              <a:t>ECC Decision (15)01 (March 2015</a:t>
            </a:r>
            <a:r>
              <a:rPr lang="da-DK" dirty="0" smtClean="0"/>
              <a:t>)</a:t>
            </a:r>
          </a:p>
          <a:p>
            <a:pPr lvl="1">
              <a:buClr>
                <a:srgbClr val="FF0000"/>
              </a:buClr>
            </a:pPr>
            <a:r>
              <a:rPr lang="da-DK" dirty="0" smtClean="0"/>
              <a:t>CEPT Report 60 (March 2016)</a:t>
            </a:r>
          </a:p>
          <a:p>
            <a:pPr marL="457200" lvl="1" indent="0">
              <a:buClr>
                <a:srgbClr val="FF0000"/>
              </a:buClr>
              <a:buNone/>
            </a:pPr>
            <a:endParaRPr lang="da-DK" dirty="0" smtClean="0"/>
          </a:p>
          <a:p>
            <a:pPr>
              <a:buClr>
                <a:srgbClr val="FF0000"/>
              </a:buClr>
            </a:pPr>
            <a:r>
              <a:rPr lang="da-DK" dirty="0" smtClean="0"/>
              <a:t>Technical conditions take into account co-existence with broadcasting and PMSE (wireless microphones) below 694 MHz</a:t>
            </a:r>
            <a:endParaRPr lang="da-DK" dirty="0"/>
          </a:p>
        </p:txBody>
      </p:sp>
      <p:pic>
        <p:nvPicPr>
          <p:cNvPr id="7174" name="Picture 6" descr="http://www.musicfutures.com/wp-content/uploads/2015/03/Shure-SM58S-Vocal-Microphone-MusicFutu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670" y="4423886"/>
            <a:ext cx="897453" cy="89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700 MHz harmonised technical conditions</a:t>
            </a:r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2" name="AutoShape 2" descr="Image result for t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7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700 MHz band plan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3861048"/>
            <a:ext cx="8640960" cy="244827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2000" dirty="0" smtClean="0"/>
              <a:t>Consistent with lower 30MHz of APT band plan (3GPP band 28)</a:t>
            </a:r>
          </a:p>
          <a:p>
            <a:pPr>
              <a:buClr>
                <a:srgbClr val="FF0000"/>
              </a:buClr>
            </a:pPr>
            <a:r>
              <a:rPr lang="da-DK" sz="2000" dirty="0" smtClean="0"/>
              <a:t>5 MHz channels</a:t>
            </a:r>
          </a:p>
          <a:p>
            <a:pPr>
              <a:buClr>
                <a:srgbClr val="FF0000"/>
              </a:buClr>
            </a:pPr>
            <a:r>
              <a:rPr lang="da-DK" sz="2000" dirty="0" smtClean="0"/>
              <a:t>Other uses permitted in the centre gap and guard </a:t>
            </a:r>
            <a:r>
              <a:rPr lang="da-DK" sz="2000" dirty="0"/>
              <a:t>bands: Supplemental Downlink (</a:t>
            </a:r>
            <a:r>
              <a:rPr lang="da-DK" sz="2000" dirty="0">
                <a:solidFill>
                  <a:srgbClr val="333399"/>
                </a:solidFill>
              </a:rPr>
              <a:t>SDL</a:t>
            </a:r>
            <a:r>
              <a:rPr lang="da-DK" sz="2000" dirty="0"/>
              <a:t>) (up to 20 MHz)</a:t>
            </a:r>
          </a:p>
          <a:p>
            <a:pPr lvl="1">
              <a:buClr>
                <a:srgbClr val="FF0000"/>
              </a:buClr>
            </a:pPr>
            <a:r>
              <a:rPr lang="da-DK" sz="1800" dirty="0"/>
              <a:t>Machine to Machine communications (</a:t>
            </a:r>
            <a:r>
              <a:rPr lang="da-DK" sz="1800" b="1" dirty="0">
                <a:solidFill>
                  <a:srgbClr val="333399"/>
                </a:solidFill>
              </a:rPr>
              <a:t>M2M</a:t>
            </a:r>
            <a:r>
              <a:rPr lang="da-DK" sz="1800" dirty="0"/>
              <a:t>)</a:t>
            </a:r>
          </a:p>
          <a:p>
            <a:pPr lvl="1">
              <a:buClr>
                <a:srgbClr val="FF0000"/>
              </a:buClr>
            </a:pPr>
            <a:r>
              <a:rPr lang="da-DK" sz="1800" dirty="0"/>
              <a:t>Public Protection and Disaster Relief (</a:t>
            </a:r>
            <a:r>
              <a:rPr lang="da-DK" sz="1800" b="1" dirty="0">
                <a:solidFill>
                  <a:srgbClr val="333399"/>
                </a:solidFill>
              </a:rPr>
              <a:t>PPDR</a:t>
            </a:r>
            <a:r>
              <a:rPr lang="da-DK" sz="1800" dirty="0"/>
              <a:t>) – </a:t>
            </a:r>
            <a:r>
              <a:rPr lang="da-DK" sz="1800" i="1" dirty="0">
                <a:solidFill>
                  <a:srgbClr val="333399"/>
                </a:solidFill>
              </a:rPr>
              <a:t>emergency services</a:t>
            </a:r>
          </a:p>
          <a:p>
            <a:pPr lvl="1">
              <a:buClr>
                <a:srgbClr val="FF0000"/>
              </a:buClr>
            </a:pPr>
            <a:r>
              <a:rPr lang="da-DK" sz="1800" dirty="0"/>
              <a:t>Programme Making and Special Events (</a:t>
            </a:r>
            <a:r>
              <a:rPr lang="da-DK" sz="1800" b="1" dirty="0">
                <a:solidFill>
                  <a:srgbClr val="333399"/>
                </a:solidFill>
              </a:rPr>
              <a:t>PMSE</a:t>
            </a:r>
            <a:r>
              <a:rPr lang="da-DK" sz="1800" dirty="0"/>
              <a:t>) – </a:t>
            </a:r>
            <a:r>
              <a:rPr lang="da-DK" sz="1800" i="1" dirty="0">
                <a:solidFill>
                  <a:srgbClr val="333399"/>
                </a:solidFill>
              </a:rPr>
              <a:t>wireless microphones</a:t>
            </a:r>
            <a:endParaRPr lang="en-GB" sz="1800" i="1" dirty="0">
              <a:solidFill>
                <a:srgbClr val="333399"/>
              </a:solidFill>
            </a:endParaRPr>
          </a:p>
          <a:p>
            <a:pPr>
              <a:buClr>
                <a:srgbClr val="FF0000"/>
              </a:buClr>
            </a:pPr>
            <a:endParaRPr lang="da-DK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6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86" y="2204864"/>
            <a:ext cx="8466019" cy="1599614"/>
          </a:xfrm>
          <a:prstGeom prst="rect">
            <a:avLst/>
          </a:prstGeom>
          <a:noFill/>
        </p:spPr>
      </p:pic>
      <p:pic>
        <p:nvPicPr>
          <p:cNvPr id="8" name="Picture 6" descr="https://michiganmobilemusings.files.wordpress.com/2011/10/m2m-general-graphi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05630"/>
            <a:ext cx="634603" cy="6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cwwales.com/images/emergenc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8100" y="5005630"/>
            <a:ext cx="1041864" cy="650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www.musicfutures.com/wp-content/uploads/2015/03/Shure-SM58S-Vocal-Microphone-MusicFuture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005630"/>
            <a:ext cx="640896" cy="63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48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700 MHz cross-border co-ordination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276872"/>
            <a:ext cx="8640960" cy="4032448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dirty="0" smtClean="0"/>
              <a:t>Making 700 MHz available for mobile services requires migration of existing broadcasting services below 694 MHz</a:t>
            </a:r>
            <a:endParaRPr lang="da-DK" dirty="0"/>
          </a:p>
          <a:p>
            <a:pPr>
              <a:buClr>
                <a:srgbClr val="FF0000"/>
              </a:buClr>
            </a:pPr>
            <a:endParaRPr lang="da-DK" dirty="0" smtClean="0"/>
          </a:p>
          <a:p>
            <a:pPr>
              <a:buClr>
                <a:srgbClr val="FF0000"/>
              </a:buClr>
            </a:pPr>
            <a:r>
              <a:rPr lang="da-DK" dirty="0" smtClean="0"/>
              <a:t>Cross-border </a:t>
            </a:r>
            <a:r>
              <a:rPr lang="da-DK" dirty="0"/>
              <a:t>co-ordination for broadcasting for the whole 470-790 MHz band </a:t>
            </a:r>
            <a:r>
              <a:rPr lang="da-DK" dirty="0" smtClean="0"/>
              <a:t>therefore needs </a:t>
            </a:r>
            <a:r>
              <a:rPr lang="da-DK" dirty="0"/>
              <a:t>to be </a:t>
            </a:r>
            <a:r>
              <a:rPr lang="da-DK" dirty="0" smtClean="0"/>
              <a:t>facilitated</a:t>
            </a:r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r>
              <a:rPr lang="en-GB" dirty="0" smtClean="0"/>
              <a:t>The </a:t>
            </a:r>
            <a:r>
              <a:rPr lang="en-GB" dirty="0"/>
              <a:t>ECO, commissioned by the ECC, has developed </a:t>
            </a:r>
            <a:r>
              <a:rPr lang="en-GB" dirty="0" smtClean="0"/>
              <a:t>an information </a:t>
            </a:r>
            <a:r>
              <a:rPr lang="en-GB" dirty="0">
                <a:hlinkClick r:id="rId2"/>
              </a:rPr>
              <a:t>repository</a:t>
            </a:r>
            <a:r>
              <a:rPr lang="en-GB" dirty="0"/>
              <a:t> which contains the status of the </a:t>
            </a:r>
            <a:r>
              <a:rPr lang="en-GB" dirty="0" smtClean="0"/>
              <a:t>co-ordination </a:t>
            </a:r>
            <a:r>
              <a:rPr lang="en-GB" dirty="0"/>
              <a:t>process submitted by administrations. </a:t>
            </a:r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2" name="AutoShape 2" descr="Image result for emergency servic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09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What is 5G?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424847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sz="1800" dirty="0" smtClean="0"/>
              <a:t>‘5G’ is a concept currently under development and discussion within academia, industry, regulation and </a:t>
            </a:r>
            <a:r>
              <a:rPr lang="da-DK" sz="1800" dirty="0" smtClean="0"/>
              <a:t>standardisation</a:t>
            </a:r>
          </a:p>
          <a:p>
            <a:pPr>
              <a:buClr>
                <a:srgbClr val="FF0000"/>
              </a:buClr>
            </a:pPr>
            <a:r>
              <a:rPr lang="da-DK" sz="1800" dirty="0"/>
              <a:t>The aim is to provide: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Higher data-rates – </a:t>
            </a:r>
            <a:r>
              <a:rPr lang="da-DK" sz="1600" i="1" dirty="0">
                <a:solidFill>
                  <a:srgbClr val="333399"/>
                </a:solidFill>
              </a:rPr>
              <a:t>peak rates of tens of Gbps 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Low latency – </a:t>
            </a:r>
            <a:r>
              <a:rPr lang="da-DK" sz="1600" i="1" dirty="0">
                <a:solidFill>
                  <a:srgbClr val="333399"/>
                </a:solidFill>
              </a:rPr>
              <a:t>order of 1 ms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Increased density of devices – </a:t>
            </a:r>
            <a:r>
              <a:rPr lang="da-DK" sz="1600" i="1" dirty="0">
                <a:solidFill>
                  <a:srgbClr val="333399"/>
                </a:solidFill>
              </a:rPr>
              <a:t>1 million per km</a:t>
            </a:r>
            <a:r>
              <a:rPr lang="da-DK" sz="1600" i="1" baseline="30000" dirty="0">
                <a:solidFill>
                  <a:srgbClr val="333399"/>
                </a:solidFill>
              </a:rPr>
              <a:t>2</a:t>
            </a:r>
          </a:p>
          <a:p>
            <a:pPr>
              <a:buClr>
                <a:srgbClr val="FF0000"/>
              </a:buClr>
            </a:pPr>
            <a:r>
              <a:rPr lang="da-DK" sz="1800" dirty="0"/>
              <a:t>Seamless connectivity and user </a:t>
            </a:r>
            <a:r>
              <a:rPr lang="da-DK" sz="1800" dirty="0" smtClean="0"/>
              <a:t>experience</a:t>
            </a:r>
          </a:p>
          <a:p>
            <a:pPr>
              <a:buClr>
                <a:srgbClr val="FF0000"/>
              </a:buClr>
            </a:pPr>
            <a:r>
              <a:rPr lang="da-DK" sz="1800" dirty="0" smtClean="0"/>
              <a:t>To </a:t>
            </a:r>
            <a:r>
              <a:rPr lang="da-DK" sz="1800" dirty="0"/>
              <a:t>support a range of applications (not just mobile broadband):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‘Internet of things’ and M2M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Automotive (</a:t>
            </a:r>
            <a:r>
              <a:rPr lang="da-DK" sz="1600" i="1" dirty="0">
                <a:solidFill>
                  <a:srgbClr val="333399"/>
                </a:solidFill>
              </a:rPr>
              <a:t>LTE V2X</a:t>
            </a:r>
            <a:r>
              <a:rPr lang="da-DK" sz="1600" dirty="0"/>
              <a:t>)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Home automation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Industrial automation and sensors</a:t>
            </a:r>
          </a:p>
          <a:p>
            <a:pPr lvl="1">
              <a:buClr>
                <a:srgbClr val="FF0000"/>
              </a:buClr>
            </a:pPr>
            <a:r>
              <a:rPr lang="da-DK" sz="1600" dirty="0"/>
              <a:t>Healthcare</a:t>
            </a:r>
          </a:p>
          <a:p>
            <a:pPr>
              <a:buClr>
                <a:srgbClr val="FF0000"/>
              </a:buClr>
            </a:pPr>
            <a:endParaRPr lang="da-DK" dirty="0"/>
          </a:p>
          <a:p>
            <a:pPr>
              <a:buClr>
                <a:srgbClr val="FF0000"/>
              </a:buClr>
            </a:pPr>
            <a:endParaRPr lang="da-DK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pic>
        <p:nvPicPr>
          <p:cNvPr id="6" name="Picture 2" descr="Image result for internet fri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154" y="5040422"/>
            <a:ext cx="1675096" cy="112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Image result for driverless c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221088"/>
            <a:ext cx="1543910" cy="102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wireless healthcar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797" y="3070351"/>
            <a:ext cx="1077906" cy="71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4" descr="http://www.mdpi.com/sensors/sensors-10-08504/article_deploy/html/images/sensors-10-08504f8-102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533" y="5625766"/>
            <a:ext cx="1742252" cy="82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Image result for 5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269" y="2928659"/>
            <a:ext cx="1335961" cy="100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85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www.commsys.isy.liu.se/%7Eebjornson/massivemim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423852"/>
            <a:ext cx="2945557" cy="132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5G technical requirements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024336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da-DK" dirty="0"/>
              <a:t>5G is aimed to be released around </a:t>
            </a:r>
            <a:r>
              <a:rPr lang="da-DK" b="1" dirty="0" smtClean="0">
                <a:solidFill>
                  <a:srgbClr val="333399"/>
                </a:solidFill>
              </a:rPr>
              <a:t>2020</a:t>
            </a:r>
            <a:endParaRPr lang="da-DK" dirty="0" smtClean="0"/>
          </a:p>
          <a:p>
            <a:pPr>
              <a:buClr>
                <a:srgbClr val="FF0000"/>
              </a:buClr>
            </a:pPr>
            <a:r>
              <a:rPr lang="da-DK" dirty="0" smtClean="0"/>
              <a:t>In order to meet the ambitious capacity targets, wide channel bandwidths are required – </a:t>
            </a:r>
            <a:r>
              <a:rPr lang="da-DK" i="1" dirty="0" smtClean="0">
                <a:solidFill>
                  <a:srgbClr val="333399"/>
                </a:solidFill>
              </a:rPr>
              <a:t>100s of MHz or even several GHz!</a:t>
            </a: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 smtClean="0"/>
              <a:t>Smart antenna technology (‘</a:t>
            </a:r>
            <a:r>
              <a:rPr lang="da-DK" b="1" dirty="0" smtClean="0">
                <a:solidFill>
                  <a:srgbClr val="333399"/>
                </a:solidFill>
              </a:rPr>
              <a:t>massive MIMO’</a:t>
            </a:r>
            <a:r>
              <a:rPr lang="da-DK" dirty="0" smtClean="0"/>
              <a:t>) is being researched to provide localised coverage to individual users from a dense network of base stations</a:t>
            </a:r>
            <a:endParaRPr lang="da-DK" dirty="0"/>
          </a:p>
          <a:p>
            <a:pPr>
              <a:buClr>
                <a:srgbClr val="FF0000"/>
              </a:buClr>
            </a:pPr>
            <a:r>
              <a:rPr lang="da-DK" dirty="0" smtClean="0"/>
              <a:t>All of this points to a requirement for large amounts of spectrum in </a:t>
            </a:r>
            <a:r>
              <a:rPr lang="da-DK" b="1" dirty="0" smtClean="0">
                <a:solidFill>
                  <a:srgbClr val="333399"/>
                </a:solidFill>
              </a:rPr>
              <a:t>higher frequency bands – </a:t>
            </a:r>
            <a:r>
              <a:rPr lang="da-DK" i="1" dirty="0" smtClean="0">
                <a:solidFill>
                  <a:srgbClr val="333399"/>
                </a:solidFill>
              </a:rPr>
              <a:t>up to around 90 GHz</a:t>
            </a: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2" name="AutoShape 2" descr="Image result for massive mim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massive mi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Image result for massive mim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130" name="Picture 10" descr="http://liu.se/elliit/Communication/highlights/1.591345/LuMaM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4950690"/>
            <a:ext cx="1363058" cy="17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7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a-DK" dirty="0" smtClean="0"/>
              <a:t>Spectrum for 5G - Existing</a:t>
            </a: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2348880"/>
            <a:ext cx="8640960" cy="3960440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en-GB" dirty="0" smtClean="0"/>
              <a:t>Regulation for mobile broadband is technology neutral</a:t>
            </a:r>
          </a:p>
          <a:p>
            <a:pPr lvl="1">
              <a:buClr>
                <a:srgbClr val="FF0000"/>
              </a:buClr>
            </a:pPr>
            <a:r>
              <a:rPr lang="en-GB" dirty="0" smtClean="0"/>
              <a:t>Bands already harmonised in Europe might be used for 5G</a:t>
            </a:r>
          </a:p>
          <a:p>
            <a:pPr lvl="1">
              <a:buClr>
                <a:srgbClr val="FF0000"/>
              </a:buClr>
            </a:pPr>
            <a:r>
              <a:rPr lang="en-US" dirty="0"/>
              <a:t>Some adaptations </a:t>
            </a:r>
            <a:r>
              <a:rPr lang="en-US" dirty="0" smtClean="0"/>
              <a:t>may be needed to accommodate </a:t>
            </a:r>
            <a:r>
              <a:rPr lang="en-US" dirty="0"/>
              <a:t>5G </a:t>
            </a:r>
            <a:r>
              <a:rPr lang="en-US" dirty="0" smtClean="0"/>
              <a:t>characteristics (</a:t>
            </a:r>
            <a:r>
              <a:rPr lang="en-US" i="1" dirty="0">
                <a:solidFill>
                  <a:srgbClr val="333399"/>
                </a:solidFill>
              </a:rPr>
              <a:t>small </a:t>
            </a:r>
            <a:r>
              <a:rPr lang="en-US" i="1" dirty="0" smtClean="0">
                <a:solidFill>
                  <a:srgbClr val="333399"/>
                </a:solidFill>
              </a:rPr>
              <a:t>cells</a:t>
            </a:r>
            <a:r>
              <a:rPr lang="en-US" dirty="0" smtClean="0"/>
              <a:t>? </a:t>
            </a:r>
            <a:r>
              <a:rPr lang="en-US" i="1" dirty="0" smtClean="0">
                <a:solidFill>
                  <a:srgbClr val="333399"/>
                </a:solidFill>
              </a:rPr>
              <a:t>BEM</a:t>
            </a:r>
            <a:r>
              <a:rPr lang="en-US" dirty="0" smtClean="0"/>
              <a:t>?) </a:t>
            </a:r>
            <a:r>
              <a:rPr lang="en-GB" dirty="0" smtClean="0"/>
              <a:t> </a:t>
            </a:r>
            <a:endParaRPr lang="en-GB" dirty="0" smtClean="0"/>
          </a:p>
          <a:p>
            <a:pPr marL="0" indent="0">
              <a:buClr>
                <a:srgbClr val="FF0000"/>
              </a:buClr>
              <a:buNone/>
            </a:pPr>
            <a:endParaRPr lang="en-GB" sz="1800" dirty="0" smtClean="0"/>
          </a:p>
          <a:p>
            <a:pPr>
              <a:buClr>
                <a:srgbClr val="FF0000"/>
              </a:buClr>
            </a:pPr>
            <a:r>
              <a:rPr lang="da-DK" dirty="0" smtClean="0"/>
              <a:t>Bands </a:t>
            </a:r>
            <a:r>
              <a:rPr lang="da-DK" dirty="0" smtClean="0"/>
              <a:t>with limited use and large bandwidth (e.g. </a:t>
            </a:r>
            <a:r>
              <a:rPr lang="da-DK" b="1" dirty="0" smtClean="0">
                <a:solidFill>
                  <a:srgbClr val="333399"/>
                </a:solidFill>
              </a:rPr>
              <a:t>2.3-2.4 GHz </a:t>
            </a:r>
            <a:r>
              <a:rPr lang="da-DK" dirty="0" smtClean="0"/>
              <a:t>and </a:t>
            </a:r>
            <a:r>
              <a:rPr lang="da-DK" b="1" dirty="0" smtClean="0">
                <a:solidFill>
                  <a:srgbClr val="333399"/>
                </a:solidFill>
              </a:rPr>
              <a:t>3.4-3.8 GHz</a:t>
            </a:r>
            <a:r>
              <a:rPr lang="da-DK" dirty="0" smtClean="0"/>
              <a:t>) could be envisaged f</a:t>
            </a:r>
            <a:r>
              <a:rPr lang="en-US" dirty="0" smtClean="0"/>
              <a:t>or </a:t>
            </a:r>
            <a:r>
              <a:rPr lang="en-US" dirty="0"/>
              <a:t>early introduction of 5G in lower </a:t>
            </a:r>
            <a:r>
              <a:rPr lang="en-US" dirty="0" smtClean="0"/>
              <a:t>bands</a:t>
            </a:r>
            <a:endParaRPr lang="en-GB" dirty="0" smtClean="0"/>
          </a:p>
          <a:p>
            <a:pPr>
              <a:buClr>
                <a:srgbClr val="FF0000"/>
              </a:buClr>
            </a:pPr>
            <a:endParaRPr lang="en-GB" dirty="0" smtClean="0"/>
          </a:p>
          <a:p>
            <a:pPr>
              <a:buClr>
                <a:srgbClr val="FF0000"/>
              </a:buClr>
            </a:pPr>
            <a:endParaRPr lang="en-GB" sz="1000" dirty="0" smtClean="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914400" y="6324600"/>
            <a:ext cx="2895600" cy="3048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CEPT workshop, 5 April 2016</a:t>
            </a:r>
            <a:endParaRPr lang="en-US" sz="1400" dirty="0">
              <a:solidFill>
                <a:schemeClr val="tx1"/>
              </a:solidFill>
              <a:latin typeface="Times" pitchFamily="-32" charset="0"/>
            </a:endParaRPr>
          </a:p>
        </p:txBody>
      </p:sp>
      <p:sp>
        <p:nvSpPr>
          <p:cNvPr id="3" name="AutoShape 2" descr="Image result for it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903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BFC5C8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CDFE0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5906</TotalTime>
  <Words>1339</Words>
  <Application>Microsoft Office PowerPoint</Application>
  <PresentationFormat>On-screen Show (4:3)</PresentationFormat>
  <Paragraphs>201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Blank Presentation</vt:lpstr>
      <vt:lpstr>Custom Design</vt:lpstr>
      <vt:lpstr>Major topics from ECC strategic plan Spectrum issues</vt:lpstr>
      <vt:lpstr>Overview of spectrum topics from the Strategic Plan</vt:lpstr>
      <vt:lpstr>700 MHz – a ‘second digital dividend’</vt:lpstr>
      <vt:lpstr>700 MHz harmonised technical conditions</vt:lpstr>
      <vt:lpstr>700 MHz band plan</vt:lpstr>
      <vt:lpstr>700 MHz cross-border co-ordination</vt:lpstr>
      <vt:lpstr>What is 5G?</vt:lpstr>
      <vt:lpstr>5G technical requirements</vt:lpstr>
      <vt:lpstr>Spectrum for 5G - Existing</vt:lpstr>
      <vt:lpstr>Spectrum for 5G - Additional</vt:lpstr>
      <vt:lpstr>Spectrum for 5G – ECC activites</vt:lpstr>
      <vt:lpstr>Spectrum needs for short range devices and the Internet of Things</vt:lpstr>
      <vt:lpstr>Spectrum needs for short range devices and the Internet of Things</vt:lpstr>
      <vt:lpstr>Programme Making and Special Events (PMSE)</vt:lpstr>
      <vt:lpstr>Public Protection and Disaster Relief (PPDR)</vt:lpstr>
      <vt:lpstr>Thank you - any questions?</vt:lpstr>
    </vt:vector>
  </TitlesOfParts>
  <Company>WTA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 L</dc:creator>
  <cp:lastModifiedBy>Peter Faris</cp:lastModifiedBy>
  <cp:revision>241</cp:revision>
  <cp:lastPrinted>2016-03-22T09:41:09Z</cp:lastPrinted>
  <dcterms:created xsi:type="dcterms:W3CDTF">2011-05-10T00:01:45Z</dcterms:created>
  <dcterms:modified xsi:type="dcterms:W3CDTF">2016-04-04T16:09:14Z</dcterms:modified>
</cp:coreProperties>
</file>